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77" d="100"/>
          <a:sy n="77" d="100"/>
        </p:scale>
        <p:origin x="-948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06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F621B-A87D-4325-8DA0-0A6719D6B38D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96037-2C0C-4050-BB80-F5826FD95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7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6037-2C0C-4050-BB80-F5826FD950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6037-2C0C-4050-BB80-F5826FD950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6037-2C0C-4050-BB80-F5826FD950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6037-2C0C-4050-BB80-F5826FD950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6037-2C0C-4050-BB80-F5826FD950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6037-2C0C-4050-BB80-F5826FD950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6037-2C0C-4050-BB80-F5826FD950C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36DD8A-08D7-452D-946B-26F50DD2C64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FF9690-5610-49D3-9ECC-23FB1B61A4E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15 – What is Matter?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Matter is anything that has mass and takes up space.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colloid</a:t>
            </a:r>
            <a:r>
              <a:rPr lang="en-US" dirty="0" smtClean="0"/>
              <a:t> is a type of solution in which the particles are </a:t>
            </a:r>
            <a:r>
              <a:rPr lang="en-US" b="1" dirty="0" smtClean="0"/>
              <a:t>larger</a:t>
            </a:r>
            <a:r>
              <a:rPr lang="en-US" dirty="0" smtClean="0"/>
              <a:t> but they are still </a:t>
            </a:r>
            <a:r>
              <a:rPr lang="en-US" b="1" dirty="0" smtClean="0"/>
              <a:t>not heavy enough </a:t>
            </a:r>
            <a:r>
              <a:rPr lang="en-US" dirty="0" smtClean="0"/>
              <a:t>to settle out</a:t>
            </a:r>
          </a:p>
          <a:p>
            <a:endParaRPr lang="en-US" dirty="0"/>
          </a:p>
          <a:p>
            <a:r>
              <a:rPr lang="en-US" dirty="0" smtClean="0"/>
              <a:t>The particles in a colloid are large enough that they are able to partly impede the passage of light and </a:t>
            </a:r>
            <a:r>
              <a:rPr lang="en-US" b="1" dirty="0" smtClean="0"/>
              <a:t>scatter it</a:t>
            </a:r>
            <a:r>
              <a:rPr lang="en-US" dirty="0" smtClean="0"/>
              <a:t>- This is called the </a:t>
            </a:r>
            <a:r>
              <a:rPr lang="en-US" b="1" u="sng" dirty="0" smtClean="0"/>
              <a:t>Tyndall Effect</a:t>
            </a:r>
          </a:p>
          <a:p>
            <a:endParaRPr lang="en-US" dirty="0"/>
          </a:p>
          <a:p>
            <a:r>
              <a:rPr lang="en-US" dirty="0" smtClean="0"/>
              <a:t>Examples of Colloids: Paint, smoke, milk, coffee, fog</a:t>
            </a:r>
          </a:p>
          <a:p>
            <a:r>
              <a:rPr lang="en-US" dirty="0" smtClean="0"/>
              <a:t>Stone Mountain- uses smoke to show up laser beams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suspension is a </a:t>
            </a:r>
            <a:r>
              <a:rPr lang="en-US" b="1" dirty="0" smtClean="0"/>
              <a:t>heterogeneous mixture </a:t>
            </a:r>
            <a:r>
              <a:rPr lang="en-US" dirty="0" smtClean="0"/>
              <a:t>that is neither solution nor colloid </a:t>
            </a:r>
          </a:p>
          <a:p>
            <a:endParaRPr lang="en-US" dirty="0"/>
          </a:p>
          <a:p>
            <a:r>
              <a:rPr lang="en-US" dirty="0" smtClean="0"/>
              <a:t>A suspension has particles </a:t>
            </a:r>
            <a:r>
              <a:rPr lang="en-US" b="1" dirty="0" smtClean="0"/>
              <a:t>large and heavy </a:t>
            </a:r>
            <a:r>
              <a:rPr lang="en-US" dirty="0" smtClean="0"/>
              <a:t>enough that they will </a:t>
            </a:r>
            <a:r>
              <a:rPr lang="en-US" b="1" dirty="0" smtClean="0"/>
              <a:t>always</a:t>
            </a:r>
            <a:r>
              <a:rPr lang="en-US" dirty="0" smtClean="0"/>
              <a:t> eventually </a:t>
            </a:r>
            <a:r>
              <a:rPr lang="en-US" b="1" dirty="0" smtClean="0"/>
              <a:t>settle out </a:t>
            </a:r>
            <a:r>
              <a:rPr lang="en-US" dirty="0" smtClean="0"/>
              <a:t>over time</a:t>
            </a:r>
          </a:p>
          <a:p>
            <a:r>
              <a:rPr lang="en-US" dirty="0" smtClean="0"/>
              <a:t>Suspensions can also be </a:t>
            </a:r>
            <a:r>
              <a:rPr lang="en-US" b="1" dirty="0" smtClean="0"/>
              <a:t>separated out </a:t>
            </a:r>
            <a:r>
              <a:rPr lang="en-US" dirty="0" smtClean="0"/>
              <a:t>using filter paper</a:t>
            </a:r>
          </a:p>
          <a:p>
            <a:r>
              <a:rPr lang="en-US" dirty="0" smtClean="0"/>
              <a:t>Examples: Muddy water- separates into </a:t>
            </a:r>
            <a:r>
              <a:rPr lang="en-US" b="1" dirty="0" smtClean="0"/>
              <a:t>muddy layer </a:t>
            </a:r>
            <a:r>
              <a:rPr lang="en-US" dirty="0" smtClean="0"/>
              <a:t>at bottom of container and </a:t>
            </a:r>
            <a:r>
              <a:rPr lang="en-US" b="1" dirty="0" smtClean="0"/>
              <a:t>clear water </a:t>
            </a:r>
            <a:r>
              <a:rPr lang="en-US" dirty="0" smtClean="0"/>
              <a:t>layer on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15.2 Physical/Chemical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/>
              <a:t>Physical Properties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Any characteristic of a material that you </a:t>
            </a:r>
            <a:r>
              <a:rPr lang="en-US" dirty="0" smtClean="0"/>
              <a:t>can observe without </a:t>
            </a:r>
            <a:r>
              <a:rPr lang="en-US" u="sng" dirty="0" smtClean="0"/>
              <a:t>changing the identity </a:t>
            </a:r>
            <a:r>
              <a:rPr lang="en-US" dirty="0" smtClean="0"/>
              <a:t>of </a:t>
            </a:r>
            <a:r>
              <a:rPr lang="en-US" dirty="0"/>
              <a:t>the substances that make up the material (color, shape, size, density, melting point, and boiling point).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u="sng" dirty="0"/>
              <a:t>Appearance</a:t>
            </a:r>
            <a:r>
              <a:rPr lang="en-US" dirty="0"/>
              <a:t> – describe the </a:t>
            </a:r>
            <a:r>
              <a:rPr lang="en-US" dirty="0" smtClean="0"/>
              <a:t>objects</a:t>
            </a:r>
            <a:r>
              <a:rPr lang="en-US" u="sng" dirty="0"/>
              <a:t> </a:t>
            </a:r>
            <a:r>
              <a:rPr lang="en-US" dirty="0" smtClean="0"/>
              <a:t>shape, color, </a:t>
            </a:r>
            <a:r>
              <a:rPr lang="en-US" dirty="0"/>
              <a:t>and </a:t>
            </a:r>
            <a:r>
              <a:rPr lang="en-US" dirty="0" smtClean="0"/>
              <a:t>state</a:t>
            </a:r>
            <a:r>
              <a:rPr lang="en-US" u="sng" dirty="0"/>
              <a:t> </a:t>
            </a:r>
            <a:r>
              <a:rPr lang="en-US" dirty="0" smtClean="0"/>
              <a:t>of </a:t>
            </a:r>
            <a:r>
              <a:rPr lang="en-US" dirty="0"/>
              <a:t>matter;  diameter, mass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u="sng" dirty="0"/>
              <a:t>Behavior</a:t>
            </a:r>
            <a:r>
              <a:rPr lang="en-US" dirty="0"/>
              <a:t> – attraction to a magnet, drawn out into wires </a:t>
            </a:r>
            <a:r>
              <a:rPr lang="en-US" dirty="0" smtClean="0"/>
              <a:t>(ductility); </a:t>
            </a:r>
            <a:r>
              <a:rPr lang="en-US" dirty="0"/>
              <a:t>made into thin sheets </a:t>
            </a:r>
            <a:r>
              <a:rPr lang="en-US" dirty="0" smtClean="0"/>
              <a:t>(malleability); </a:t>
            </a:r>
            <a:r>
              <a:rPr lang="en-US" dirty="0"/>
              <a:t>ability to flow </a:t>
            </a:r>
            <a:r>
              <a:rPr lang="en-US" dirty="0" smtClean="0"/>
              <a:t>(viscosity)</a:t>
            </a:r>
            <a:r>
              <a:rPr lang="en-US" dirty="0"/>
              <a:t>			); 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u="sng" dirty="0"/>
              <a:t>Using Physical Properties to Separate</a:t>
            </a:r>
            <a:r>
              <a:rPr lang="en-US" dirty="0"/>
              <a:t> – differences in color, shape, and size; pass a magnet through material that is </a:t>
            </a:r>
            <a:r>
              <a:rPr lang="en-US" dirty="0" smtClean="0"/>
              <a:t>magnetic.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Physical Change</a:t>
            </a:r>
            <a:r>
              <a:rPr lang="en-US" dirty="0"/>
              <a:t> (freezes, boils, evaporates, or condenses – it undergoes physical change).  A change in size, shape, state of matter is called a physical change.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u="sng" dirty="0"/>
              <a:t>Distillation</a:t>
            </a:r>
            <a:r>
              <a:rPr lang="en-US" dirty="0"/>
              <a:t>—separates substances in a mixture by evaporating liquid and condensing </a:t>
            </a:r>
            <a:r>
              <a:rPr lang="en-US" dirty="0" smtClean="0"/>
              <a:t>its </a:t>
            </a:r>
            <a:r>
              <a:rPr lang="en-US" dirty="0"/>
              <a:t>vapor. Things can be separated by a difference in their </a:t>
            </a:r>
            <a:r>
              <a:rPr lang="en-US" b="1" dirty="0"/>
              <a:t>boiling point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-Desalination</a:t>
            </a:r>
            <a:r>
              <a:rPr lang="en-US" dirty="0"/>
              <a:t>:</a:t>
            </a:r>
            <a:r>
              <a:rPr lang="en-US" dirty="0" smtClean="0"/>
              <a:t> seawater is distilled to </a:t>
            </a:r>
            <a:r>
              <a:rPr lang="en-US" smtClean="0"/>
              <a:t>remove its </a:t>
            </a:r>
            <a:r>
              <a:rPr lang="en-US" dirty="0" smtClean="0"/>
              <a:t>salt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change occurs when atoms of a compound are </a:t>
            </a:r>
            <a:r>
              <a:rPr lang="en-US" b="1" dirty="0" smtClean="0"/>
              <a:t>rearranged, combined </a:t>
            </a:r>
            <a:r>
              <a:rPr lang="en-US" dirty="0" smtClean="0"/>
              <a:t>or </a:t>
            </a:r>
            <a:r>
              <a:rPr lang="en-US" b="1" dirty="0" smtClean="0"/>
              <a:t>separated</a:t>
            </a:r>
            <a:r>
              <a:rPr lang="en-US" dirty="0" smtClean="0"/>
              <a:t> to form one or more </a:t>
            </a:r>
            <a:r>
              <a:rPr lang="en-US" b="1" dirty="0" smtClean="0"/>
              <a:t>new substances- </a:t>
            </a:r>
            <a:r>
              <a:rPr lang="en-US" dirty="0" smtClean="0"/>
              <a:t>this is an </a:t>
            </a:r>
            <a:r>
              <a:rPr lang="en-US" b="1" dirty="0" smtClean="0"/>
              <a:t>identity change</a:t>
            </a:r>
          </a:p>
          <a:p>
            <a:endParaRPr lang="en-US" dirty="0"/>
          </a:p>
          <a:p>
            <a:r>
              <a:rPr lang="en-US" dirty="0" smtClean="0"/>
              <a:t>May be detected as change in color, odor, heating or cooling, smoke, gas bubbles, vapor, sound, or as a </a:t>
            </a:r>
            <a:r>
              <a:rPr lang="en-US" b="1" i="1" dirty="0" smtClean="0"/>
              <a:t>precipitate</a:t>
            </a:r>
            <a:r>
              <a:rPr lang="en-US" dirty="0" smtClean="0"/>
              <a:t> (new solid formed)- Ex: </a:t>
            </a:r>
            <a:r>
              <a:rPr lang="en-US" b="1" dirty="0" smtClean="0"/>
              <a:t>Nylon</a:t>
            </a:r>
          </a:p>
          <a:p>
            <a:endParaRPr lang="en-US" dirty="0"/>
          </a:p>
          <a:p>
            <a:r>
              <a:rPr lang="en-US" dirty="0"/>
              <a:t>The new substances typically have </a:t>
            </a:r>
            <a:r>
              <a:rPr lang="en-US" b="1" dirty="0"/>
              <a:t>very different properties</a:t>
            </a:r>
            <a:r>
              <a:rPr lang="en-US" dirty="0"/>
              <a:t> from the elements that make them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5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Example: Sodium (</a:t>
            </a:r>
            <a:r>
              <a:rPr lang="en-US" b="1" dirty="0" smtClean="0"/>
              <a:t>Na</a:t>
            </a:r>
            <a:r>
              <a:rPr lang="en-US" dirty="0" smtClean="0"/>
              <a:t>) and Chlorine (</a:t>
            </a:r>
            <a:r>
              <a:rPr lang="en-US" b="1" dirty="0" smtClean="0"/>
              <a:t>Cl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 smtClean="0"/>
              <a:t>Sodium</a:t>
            </a:r>
            <a:r>
              <a:rPr lang="en-US" dirty="0" smtClean="0"/>
              <a:t> is a soft</a:t>
            </a:r>
            <a:r>
              <a:rPr lang="en-US" dirty="0"/>
              <a:t> </a:t>
            </a:r>
            <a:r>
              <a:rPr lang="en-US" dirty="0" smtClean="0"/>
              <a:t>white metal that reacts violently when added to water; must be stored in oil long-term</a:t>
            </a:r>
          </a:p>
          <a:p>
            <a:r>
              <a:rPr lang="en-US" b="1" dirty="0" smtClean="0"/>
              <a:t>Chlorine</a:t>
            </a:r>
            <a:r>
              <a:rPr lang="en-US" dirty="0" smtClean="0"/>
              <a:t> is a greenish, highly poisonous gas that when inhaled burns the lungs, causing hemorrhaging and a horrible, painful death from drowning in your own blood (used as a weapon in World War I; banned now)</a:t>
            </a:r>
          </a:p>
          <a:p>
            <a:endParaRPr lang="en-US" dirty="0"/>
          </a:p>
          <a:p>
            <a:r>
              <a:rPr lang="en-US" dirty="0" smtClean="0"/>
              <a:t>These two elements react to form table salt, </a:t>
            </a:r>
            <a:r>
              <a:rPr lang="en-US" b="1" dirty="0" err="1" smtClean="0"/>
              <a:t>NaCl</a:t>
            </a:r>
            <a:r>
              <a:rPr lang="en-US" dirty="0" smtClean="0"/>
              <a:t>, a far less harmful substance vital to most living creatures’ health!!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changes can be used to </a:t>
            </a:r>
            <a:r>
              <a:rPr lang="en-US" b="1" dirty="0" smtClean="0"/>
              <a:t>separate</a:t>
            </a:r>
            <a:r>
              <a:rPr lang="en-US" dirty="0" smtClean="0"/>
              <a:t> one or more substances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  <a:r>
              <a:rPr lang="en-US" b="1" i="1" dirty="0" smtClean="0"/>
              <a:t>Electrolysis</a:t>
            </a:r>
            <a:r>
              <a:rPr lang="en-US" dirty="0" smtClean="0"/>
              <a:t>- an electric current separates water into hydrogen and oxygen gases that can be collected</a:t>
            </a:r>
          </a:p>
          <a:p>
            <a:endParaRPr lang="en-US" dirty="0"/>
          </a:p>
          <a:p>
            <a:r>
              <a:rPr lang="en-US" dirty="0" smtClean="0"/>
              <a:t>Jewelry Cleaner- chemical reaction removes tarnish, turning greenish black silver sulfide back into silver metal (Ag) and gases containing sulfur (</a:t>
            </a:r>
            <a:r>
              <a:rPr lang="en-US" dirty="0" err="1" smtClean="0"/>
              <a:t>SOx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chemicals react to form new substances, the chemicals themselves are </a:t>
            </a:r>
            <a:r>
              <a:rPr lang="en-US" b="1" dirty="0" smtClean="0"/>
              <a:t>never destroyed</a:t>
            </a:r>
            <a:r>
              <a:rPr lang="en-US" dirty="0" smtClean="0"/>
              <a:t>. Matter does not “disappear”, though it may </a:t>
            </a:r>
            <a:r>
              <a:rPr lang="en-US" b="1" i="1" dirty="0" smtClean="0"/>
              <a:t>appear</a:t>
            </a:r>
            <a:r>
              <a:rPr lang="en-US" dirty="0" smtClean="0"/>
              <a:t> to do so.</a:t>
            </a:r>
          </a:p>
          <a:p>
            <a:endParaRPr lang="en-US" dirty="0"/>
          </a:p>
          <a:p>
            <a:r>
              <a:rPr lang="en-US" dirty="0" smtClean="0"/>
              <a:t>Example: burning wood- the chemical compounds comprising the wood react with oxygen at high temperatures; their atoms </a:t>
            </a:r>
            <a:r>
              <a:rPr lang="en-US" b="1" dirty="0" smtClean="0"/>
              <a:t>rearrange</a:t>
            </a:r>
            <a:r>
              <a:rPr lang="en-US" dirty="0" smtClean="0"/>
              <a:t> to form </a:t>
            </a:r>
            <a:r>
              <a:rPr lang="en-US" b="1" dirty="0" smtClean="0"/>
              <a:t>new substances (smoke and ashes)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If you captured all the smoke and weighed it along with the ashes, they will </a:t>
            </a:r>
            <a:r>
              <a:rPr lang="en-US" b="1" dirty="0" smtClean="0"/>
              <a:t>weigh the same </a:t>
            </a:r>
            <a:r>
              <a:rPr lang="en-US" dirty="0" smtClean="0"/>
              <a:t>as the </a:t>
            </a:r>
            <a:r>
              <a:rPr lang="en-US" b="1" dirty="0" smtClean="0"/>
              <a:t>original piece of wood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19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 Classifying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Matter  can be divided into two categories: </a:t>
            </a:r>
          </a:p>
          <a:p>
            <a:r>
              <a:rPr lang="en-US" sz="2800" b="1" dirty="0" smtClean="0"/>
              <a:t>Mixtures and Substances</a:t>
            </a:r>
          </a:p>
          <a:p>
            <a:r>
              <a:rPr lang="en-US" b="1" u="sng" dirty="0" smtClean="0"/>
              <a:t>Mixtures</a:t>
            </a:r>
            <a:r>
              <a:rPr lang="en-US" dirty="0" smtClean="0"/>
              <a:t>—contain more than one type of matter</a:t>
            </a:r>
          </a:p>
          <a:p>
            <a:endParaRPr lang="en-US" dirty="0" smtClean="0"/>
          </a:p>
          <a:p>
            <a:r>
              <a:rPr lang="en-US" u="sng" dirty="0" smtClean="0"/>
              <a:t>Homogeneous Mixture</a:t>
            </a:r>
            <a:r>
              <a:rPr lang="en-US" dirty="0" smtClean="0"/>
              <a:t>—same throughout (</a:t>
            </a:r>
            <a:r>
              <a:rPr lang="en-US" dirty="0" err="1" smtClean="0"/>
              <a:t>kool</a:t>
            </a:r>
            <a:r>
              <a:rPr lang="en-US" dirty="0" smtClean="0"/>
              <a:t>-aid, </a:t>
            </a:r>
          </a:p>
          <a:p>
            <a:r>
              <a:rPr lang="en-US" dirty="0" smtClean="0"/>
              <a:t>soft drink, broth)</a:t>
            </a:r>
          </a:p>
          <a:p>
            <a:r>
              <a:rPr lang="en-US" u="sng" dirty="0" smtClean="0"/>
              <a:t>Heterogeneous Mixture</a:t>
            </a:r>
            <a:r>
              <a:rPr lang="en-US" dirty="0" smtClean="0"/>
              <a:t>—not uniform throughout (vegetable soup, </a:t>
            </a:r>
            <a:r>
              <a:rPr lang="en-US" dirty="0" err="1" smtClean="0"/>
              <a:t>jello</a:t>
            </a:r>
            <a:r>
              <a:rPr lang="en-US" dirty="0" smtClean="0"/>
              <a:t> with fruit, granite)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Mixtures</a:t>
            </a:r>
            <a:r>
              <a:rPr lang="en-US" dirty="0" smtClean="0"/>
              <a:t> can be separated into different types of matter by physical means, such as:</a:t>
            </a:r>
          </a:p>
          <a:p>
            <a:r>
              <a:rPr lang="en-US" b="1" dirty="0" smtClean="0"/>
              <a:t>Sorting</a:t>
            </a:r>
          </a:p>
          <a:p>
            <a:r>
              <a:rPr lang="en-US" b="1" dirty="0" smtClean="0"/>
              <a:t>Filtering</a:t>
            </a:r>
          </a:p>
          <a:p>
            <a:r>
              <a:rPr lang="en-US" b="1" dirty="0" smtClean="0"/>
              <a:t>Heating </a:t>
            </a:r>
          </a:p>
          <a:p>
            <a:r>
              <a:rPr lang="en-US" b="1" dirty="0" smtClean="0"/>
              <a:t>Cooling</a:t>
            </a:r>
          </a:p>
          <a:p>
            <a:endParaRPr lang="en-US" b="1" dirty="0" smtClean="0"/>
          </a:p>
          <a:p>
            <a:r>
              <a:rPr lang="en-US" b="1" u="sng" dirty="0" smtClean="0"/>
              <a:t>Substances</a:t>
            </a:r>
            <a:r>
              <a:rPr lang="en-US" dirty="0" smtClean="0"/>
              <a:t> cannot be separated by physical means.  They can be separated by chemical means.</a:t>
            </a:r>
          </a:p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/>
          <a:lstStyle/>
          <a:p>
            <a:r>
              <a:rPr lang="en-US" sz="2800" b="1" dirty="0" smtClean="0"/>
              <a:t>A substance can be either:</a:t>
            </a:r>
          </a:p>
          <a:p>
            <a:r>
              <a:rPr lang="en-US" u="sng" dirty="0" smtClean="0"/>
              <a:t>An element </a:t>
            </a:r>
            <a:r>
              <a:rPr lang="en-US" dirty="0" smtClean="0"/>
              <a:t>(Ag, Na, Cu) –these are only one kind of matter </a:t>
            </a:r>
          </a:p>
          <a:p>
            <a:pPr>
              <a:buNone/>
            </a:pPr>
            <a:r>
              <a:rPr lang="en-US" dirty="0" smtClean="0"/>
              <a:t>				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039838"/>
            <a:ext cx="3276600" cy="28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447800"/>
            <a:ext cx="7543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600" dirty="0" smtClean="0"/>
              <a:t> OR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u="sng" dirty="0" smtClean="0"/>
              <a:t>A compound </a:t>
            </a:r>
            <a:r>
              <a:rPr lang="en-US" sz="2600" dirty="0" smtClean="0"/>
              <a:t>(</a:t>
            </a:r>
            <a:r>
              <a:rPr lang="en-US" sz="2600" dirty="0" err="1" smtClean="0"/>
              <a:t>NaCl</a:t>
            </a:r>
            <a:r>
              <a:rPr lang="en-US" sz="2600" dirty="0" smtClean="0"/>
              <a:t>, </a:t>
            </a:r>
            <a:r>
              <a:rPr lang="en-US" sz="2600" dirty="0" err="1" smtClean="0"/>
              <a:t>KBr</a:t>
            </a:r>
            <a:r>
              <a:rPr lang="en-US" sz="2600" dirty="0" smtClean="0"/>
              <a:t>, HF)—these are composed of two or more type of matter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257550"/>
            <a:ext cx="21336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Here is how matter is differentiated.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72178" y="2057400"/>
            <a:ext cx="6919191" cy="323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the types of matter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8763000" cy="478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Solution is composed of two parts:</a:t>
            </a:r>
          </a:p>
          <a:p>
            <a:endParaRPr lang="en-US" dirty="0"/>
          </a:p>
          <a:p>
            <a:r>
              <a:rPr lang="en-US" dirty="0" smtClean="0"/>
              <a:t>Solute- substance being dissolved, e.g. sugar, salt</a:t>
            </a:r>
          </a:p>
          <a:p>
            <a:endParaRPr lang="en-US" dirty="0" smtClean="0"/>
          </a:p>
          <a:p>
            <a:r>
              <a:rPr lang="en-US" dirty="0" smtClean="0"/>
              <a:t>Solvent- substance that the solute dissolves into</a:t>
            </a:r>
          </a:p>
          <a:p>
            <a:pPr lvl="4"/>
            <a:r>
              <a:rPr lang="en-US" sz="2400" dirty="0" smtClean="0"/>
              <a:t>Water- most common solvent</a:t>
            </a:r>
          </a:p>
          <a:p>
            <a:pPr lvl="4"/>
            <a:r>
              <a:rPr lang="en-US" sz="2400" dirty="0" smtClean="0"/>
              <a:t>Non-polar solvents such as acetone, </a:t>
            </a:r>
            <a:r>
              <a:rPr lang="en-US" sz="2400" dirty="0"/>
              <a:t>m</a:t>
            </a:r>
            <a:r>
              <a:rPr lang="en-US" sz="2400" dirty="0" smtClean="0"/>
              <a:t>ineral spirits, oil, fat, etc.</a:t>
            </a:r>
            <a:endParaRPr lang="en-US" dirty="0" smtClean="0"/>
          </a:p>
          <a:p>
            <a:pPr lvl="4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707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</a:t>
            </a:r>
            <a:r>
              <a:rPr lang="en-US" dirty="0" err="1" smtClean="0"/>
              <a:t>ctd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solutions are </a:t>
            </a:r>
            <a:r>
              <a:rPr lang="en-US" b="1" dirty="0" smtClean="0"/>
              <a:t>homogeneous mixtures </a:t>
            </a:r>
            <a:r>
              <a:rPr lang="en-US" dirty="0" smtClean="0"/>
              <a:t>whose dissolved solute particles are so small that:</a:t>
            </a:r>
          </a:p>
          <a:p>
            <a:endParaRPr lang="en-US" dirty="0"/>
          </a:p>
          <a:p>
            <a:r>
              <a:rPr lang="en-US" dirty="0" smtClean="0"/>
              <a:t>They cannot be seen with a microscope</a:t>
            </a:r>
          </a:p>
          <a:p>
            <a:r>
              <a:rPr lang="en-US" dirty="0" smtClean="0"/>
              <a:t>They </a:t>
            </a:r>
            <a:r>
              <a:rPr lang="en-US" b="1" dirty="0" smtClean="0"/>
              <a:t>never settle </a:t>
            </a:r>
            <a:r>
              <a:rPr lang="en-US" dirty="0" smtClean="0"/>
              <a:t>to the bottom or separate out</a:t>
            </a:r>
          </a:p>
          <a:p>
            <a:r>
              <a:rPr lang="en-US" dirty="0" smtClean="0"/>
              <a:t>They constantly remain </a:t>
            </a:r>
            <a:r>
              <a:rPr lang="en-US" b="1" dirty="0" smtClean="0"/>
              <a:t>uniformly mixed </a:t>
            </a:r>
            <a:r>
              <a:rPr lang="en-US" dirty="0" smtClean="0"/>
              <a:t>throughout</a:t>
            </a:r>
          </a:p>
          <a:p>
            <a:r>
              <a:rPr lang="en-US" dirty="0" smtClean="0"/>
              <a:t>Examples of solutions:</a:t>
            </a:r>
          </a:p>
          <a:p>
            <a:pPr lvl="8"/>
            <a:r>
              <a:rPr lang="en-US" sz="2000" dirty="0" smtClean="0"/>
              <a:t>Vinegar</a:t>
            </a:r>
          </a:p>
          <a:p>
            <a:pPr lvl="8"/>
            <a:r>
              <a:rPr lang="en-US" sz="2000" dirty="0" smtClean="0"/>
              <a:t>Sugar water</a:t>
            </a:r>
          </a:p>
          <a:p>
            <a:pPr lvl="8"/>
            <a:r>
              <a:rPr lang="en-US" sz="2000" dirty="0" smtClean="0"/>
              <a:t>Non-carbonated fruit drinks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94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11515</TotalTime>
  <Words>748</Words>
  <Application>Microsoft Office PowerPoint</Application>
  <PresentationFormat>On-screen Show (4:3)</PresentationFormat>
  <Paragraphs>100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Chapter 15 – What is Matter? </vt:lpstr>
      <vt:lpstr>15.1  Classifying Matter</vt:lpstr>
      <vt:lpstr>PowerPoint Presentation</vt:lpstr>
      <vt:lpstr>PowerPoint Presentation</vt:lpstr>
      <vt:lpstr>PowerPoint Presentation</vt:lpstr>
      <vt:lpstr>Here is how matter is differentiated.</vt:lpstr>
      <vt:lpstr>Summary of the types of matter</vt:lpstr>
      <vt:lpstr>Solutions</vt:lpstr>
      <vt:lpstr>Solutions ctd…</vt:lpstr>
      <vt:lpstr>Colloids</vt:lpstr>
      <vt:lpstr>Suspensions</vt:lpstr>
      <vt:lpstr>15.2 Physical/Chemical Properties</vt:lpstr>
      <vt:lpstr>Physical Changes</vt:lpstr>
      <vt:lpstr>Chemical Changes</vt:lpstr>
      <vt:lpstr>PowerPoint Presentation</vt:lpstr>
      <vt:lpstr>PowerPoint Presentation</vt:lpstr>
      <vt:lpstr>Law of Conservation of Mass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– What is Matter?</dc:title>
  <dc:creator>Jeff</dc:creator>
  <cp:lastModifiedBy>Kevin Kenny</cp:lastModifiedBy>
  <cp:revision>61</cp:revision>
  <dcterms:created xsi:type="dcterms:W3CDTF">2008-01-03T23:09:59Z</dcterms:created>
  <dcterms:modified xsi:type="dcterms:W3CDTF">2017-01-19T12:59:42Z</dcterms:modified>
</cp:coreProperties>
</file>