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8" r:id="rId6"/>
    <p:sldId id="269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748" y="4157943"/>
            <a:ext cx="5530631" cy="93345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Chemical Reactions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7152" y="4814046"/>
            <a:ext cx="4038600" cy="748553"/>
          </a:xfrm>
        </p:spPr>
        <p:txBody>
          <a:bodyPr/>
          <a:lstStyle/>
          <a:p>
            <a:pPr algn="ctr"/>
            <a:r>
              <a:rPr lang="en-US" dirty="0" smtClean="0"/>
              <a:t>Glencoe Physical Science</a:t>
            </a:r>
          </a:p>
          <a:p>
            <a:pPr algn="ctr"/>
            <a:r>
              <a:rPr lang="en-US" dirty="0" smtClean="0"/>
              <a:t>Chapter 21</a:t>
            </a:r>
          </a:p>
          <a:p>
            <a:endParaRPr lang="en-US" dirty="0"/>
          </a:p>
        </p:txBody>
      </p:sp>
      <p:pic>
        <p:nvPicPr>
          <p:cNvPr id="5" name="Picture 4" descr="firework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017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8474" y="177546"/>
            <a:ext cx="7556313" cy="1116106"/>
          </a:xfrm>
        </p:spPr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8474" y="912648"/>
            <a:ext cx="7556313" cy="4144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chemical reaction </a:t>
            </a:r>
            <a:r>
              <a:rPr lang="en-US" dirty="0" smtClean="0"/>
              <a:t>is a change in which one or more substances are converted into new substances</a:t>
            </a:r>
          </a:p>
          <a:p>
            <a:r>
              <a:rPr lang="en-US" dirty="0" smtClean="0"/>
              <a:t>Original substances are called </a:t>
            </a:r>
            <a:r>
              <a:rPr lang="en-US" b="1" u="sng" dirty="0" smtClean="0"/>
              <a:t>reactants</a:t>
            </a:r>
          </a:p>
          <a:p>
            <a:r>
              <a:rPr lang="en-US" dirty="0" smtClean="0"/>
              <a:t>New substances are called </a:t>
            </a:r>
            <a:r>
              <a:rPr lang="en-US" b="1" u="sng" dirty="0" smtClean="0"/>
              <a:t>products</a:t>
            </a:r>
            <a:endParaRPr lang="en-US" b="1" u="sng" dirty="0"/>
          </a:p>
          <a:p>
            <a:r>
              <a:rPr lang="en-US" dirty="0" smtClean="0"/>
              <a:t> 		Reactants </a:t>
            </a:r>
            <a:r>
              <a:rPr lang="en-US" dirty="0" smtClean="0">
                <a:sym typeface="Wingdings"/>
              </a:rPr>
              <a:t> Products</a:t>
            </a:r>
          </a:p>
          <a:p>
            <a:pPr marL="685800" lvl="3" indent="0">
              <a:buNone/>
            </a:pPr>
            <a:r>
              <a:rPr lang="en-US" dirty="0" smtClean="0"/>
              <a:t>		     2H</a:t>
            </a:r>
            <a:r>
              <a:rPr lang="en-US" baseline="-25000" dirty="0" smtClean="0"/>
              <a:t>2 </a:t>
            </a:r>
            <a:r>
              <a:rPr lang="en-US" dirty="0" smtClean="0"/>
              <a:t>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endParaRPr lang="en-US" baseline="-25000" dirty="0"/>
          </a:p>
        </p:txBody>
      </p:sp>
      <p:pic>
        <p:nvPicPr>
          <p:cNvPr id="2" name="Picture 1" descr="example-of-chemical-reactio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80" y="4020645"/>
            <a:ext cx="6604000" cy="231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123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60025"/>
            <a:ext cx="7556313" cy="1116106"/>
          </a:xfrm>
        </p:spPr>
        <p:txBody>
          <a:bodyPr/>
          <a:lstStyle/>
          <a:p>
            <a:r>
              <a:rPr lang="en-US" dirty="0" smtClean="0"/>
              <a:t>Review: 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646" y="1184166"/>
            <a:ext cx="7556313" cy="4144963"/>
          </a:xfrm>
        </p:spPr>
        <p:txBody>
          <a:bodyPr/>
          <a:lstStyle/>
          <a:p>
            <a:r>
              <a:rPr lang="en-US" b="1" u="sng" dirty="0" smtClean="0"/>
              <a:t>The Law of Conservation of Mass </a:t>
            </a:r>
            <a:r>
              <a:rPr lang="en-US" dirty="0" smtClean="0"/>
              <a:t>- matter is not created or destroyed, but is conserved</a:t>
            </a:r>
          </a:p>
          <a:p>
            <a:r>
              <a:rPr lang="en-US" dirty="0" smtClean="0"/>
              <a:t>This means the total starting mass of all reactants equals the total final mass of all products</a:t>
            </a:r>
            <a:endParaRPr lang="en-US" dirty="0"/>
          </a:p>
        </p:txBody>
      </p:sp>
      <p:pic>
        <p:nvPicPr>
          <p:cNvPr id="4" name="Picture 3" descr="law of conservation of matte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21" y="3144343"/>
            <a:ext cx="7375868" cy="268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30094"/>
            <a:ext cx="7556313" cy="1116106"/>
          </a:xfrm>
        </p:spPr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52786"/>
            <a:ext cx="7556313" cy="4144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chemical equation </a:t>
            </a:r>
            <a:r>
              <a:rPr lang="en-US" dirty="0" smtClean="0"/>
              <a:t>is a way to describe a chemical reaction using chemical formulas and other symbols.</a:t>
            </a:r>
          </a:p>
          <a:p>
            <a:r>
              <a:rPr lang="en-US" dirty="0"/>
              <a:t> </a:t>
            </a:r>
            <a:r>
              <a:rPr lang="en-US" dirty="0" smtClean="0"/>
              <a:t>Parts of a chemical equation: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6HgO </a:t>
            </a:r>
            <a:r>
              <a:rPr lang="en-US" baseline="-25000" dirty="0" smtClean="0"/>
              <a:t>(s)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6Hg </a:t>
            </a:r>
            <a:r>
              <a:rPr lang="en-US" baseline="-25000" dirty="0" smtClean="0">
                <a:sym typeface="Wingdings"/>
              </a:rPr>
              <a:t>(l)</a:t>
            </a:r>
            <a:r>
              <a:rPr lang="en-US" dirty="0" smtClean="0">
                <a:sym typeface="Wingdings"/>
              </a:rPr>
              <a:t> + 3O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</a:t>
            </a:r>
            <a:r>
              <a:rPr lang="en-US" baseline="-25000" dirty="0" smtClean="0">
                <a:sym typeface="Wingdings"/>
              </a:rPr>
              <a:t>(g)</a:t>
            </a:r>
          </a:p>
          <a:p>
            <a:pPr marL="0" indent="0">
              <a:buNone/>
            </a:pPr>
            <a:endParaRPr lang="en-US" baseline="-25000" dirty="0">
              <a:sym typeface="Wingdings"/>
            </a:endParaRPr>
          </a:p>
        </p:txBody>
      </p:sp>
      <p:sp>
        <p:nvSpPr>
          <p:cNvPr id="4" name="Right Brace 3"/>
          <p:cNvSpPr/>
          <p:nvPr/>
        </p:nvSpPr>
        <p:spPr>
          <a:xfrm rot="16200000">
            <a:off x="2399862" y="2823779"/>
            <a:ext cx="315310" cy="840828"/>
          </a:xfrm>
          <a:prstGeom prst="rightBrace">
            <a:avLst>
              <a:gd name="adj1" fmla="val 8333"/>
              <a:gd name="adj2" fmla="val 5076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 rot="16200000">
            <a:off x="3951890" y="2624083"/>
            <a:ext cx="315310" cy="1240220"/>
          </a:xfrm>
          <a:prstGeom prst="rightBrace">
            <a:avLst>
              <a:gd name="adj1" fmla="val 8333"/>
              <a:gd name="adj2" fmla="val 5076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04277" y="2618828"/>
            <a:ext cx="3549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                 Products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148246" y="3915103"/>
            <a:ext cx="670791" cy="782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042634" y="3915103"/>
            <a:ext cx="160990" cy="782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308640" y="3819193"/>
            <a:ext cx="843035" cy="878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224925" y="2741448"/>
            <a:ext cx="66564" cy="739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39242" y="2363358"/>
            <a:ext cx="1269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Yield Sign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06566" y="4778503"/>
            <a:ext cx="2594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small letters tell you whether it</a:t>
            </a:r>
            <a:r>
              <a:rPr lang="fr-FR" dirty="0" smtClean="0"/>
              <a:t>’</a:t>
            </a:r>
            <a:r>
              <a:rPr lang="en-US" dirty="0" smtClean="0"/>
              <a:t>s a solid (s), liquid (l), gas(g) or aqueous (</a:t>
            </a:r>
            <a:r>
              <a:rPr lang="en-US" dirty="0" err="1" smtClean="0"/>
              <a:t>ag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699337" y="3756583"/>
            <a:ext cx="563465" cy="572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8474" y="4329015"/>
            <a:ext cx="18782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numbers in front of a compound are </a:t>
            </a:r>
            <a:r>
              <a:rPr lang="en-US" b="1" u="sng" dirty="0" smtClean="0"/>
              <a:t>Coefficients </a:t>
            </a:r>
          </a:p>
          <a:p>
            <a:r>
              <a:rPr lang="en-US" dirty="0" smtClean="0"/>
              <a:t>They tell you how many of that compound you have.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026461" y="3210984"/>
            <a:ext cx="474221" cy="411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00682" y="2741448"/>
            <a:ext cx="2852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numbers are </a:t>
            </a:r>
            <a:r>
              <a:rPr lang="en-US" b="1" u="sng" dirty="0" smtClean="0"/>
              <a:t>subscripts</a:t>
            </a:r>
          </a:p>
          <a:p>
            <a:r>
              <a:rPr lang="en-US" dirty="0" smtClean="0"/>
              <a:t>They tell you how many of that element you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81248"/>
            <a:ext cx="7556313" cy="1116106"/>
          </a:xfrm>
        </p:spPr>
        <p:txBody>
          <a:bodyPr/>
          <a:lstStyle/>
          <a:p>
            <a:r>
              <a:rPr lang="en-US" dirty="0" smtClean="0"/>
              <a:t>Balancing 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705" y="1062892"/>
            <a:ext cx="7556313" cy="5453185"/>
          </a:xfrm>
        </p:spPr>
        <p:txBody>
          <a:bodyPr>
            <a:normAutofit/>
          </a:bodyPr>
          <a:lstStyle/>
          <a:p>
            <a:r>
              <a:rPr lang="en-US" dirty="0" smtClean="0"/>
              <a:t> To satisfy the </a:t>
            </a:r>
            <a:r>
              <a:rPr lang="en-US" b="1" u="sng" dirty="0" smtClean="0"/>
              <a:t>Law of Conservation of Mass </a:t>
            </a:r>
            <a:r>
              <a:rPr lang="en-US" dirty="0" smtClean="0"/>
              <a:t>we must have </a:t>
            </a:r>
            <a:r>
              <a:rPr lang="en-US" b="1" u="sng" dirty="0" smtClean="0"/>
              <a:t>balanced chemical equations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b="1" u="sng" dirty="0" smtClean="0"/>
              <a:t>balanced chemical equation </a:t>
            </a:r>
            <a:r>
              <a:rPr lang="en-US" dirty="0" smtClean="0"/>
              <a:t>has the same number of atoms of each element on both sides of the equation.</a:t>
            </a:r>
          </a:p>
          <a:p>
            <a:r>
              <a:rPr lang="en-US" dirty="0" smtClean="0"/>
              <a:t>Rules to follow: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 smtClean="0">
                <a:latin typeface="Century Gothic" charset="0"/>
                <a:ea typeface="ＭＳ Ｐゴシック" charset="0"/>
              </a:rPr>
              <a:t>Never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change subscripts</a:t>
            </a:r>
            <a:endParaRPr lang="en-US" dirty="0">
              <a:latin typeface="Century Gothic" charset="0"/>
              <a:ea typeface="ＭＳ Ｐゴシック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entury Gothic" charset="0"/>
                <a:ea typeface="ＭＳ Ｐゴシック" charset="0"/>
              </a:rPr>
              <a:t>Only adjusting </a:t>
            </a:r>
            <a:r>
              <a:rPr lang="en-US" dirty="0">
                <a:latin typeface="Century Gothic" charset="0"/>
                <a:ea typeface="ＭＳ Ｐゴシック" charset="0"/>
              </a:rPr>
              <a:t>the </a:t>
            </a:r>
            <a:r>
              <a:rPr lang="en-US" b="1" u="sng" dirty="0">
                <a:latin typeface="Century Gothic" charset="0"/>
                <a:ea typeface="ＭＳ Ｐゴシック" charset="0"/>
              </a:rPr>
              <a:t>coefficients</a:t>
            </a:r>
            <a:r>
              <a:rPr lang="en-US" dirty="0">
                <a:latin typeface="Century Gothic" charset="0"/>
                <a:ea typeface="ＭＳ Ｐゴシック" charset="0"/>
              </a:rPr>
              <a:t> </a:t>
            </a:r>
            <a:endParaRPr lang="en-US" dirty="0" smtClean="0">
              <a:latin typeface="Century Gothic" charset="0"/>
              <a:ea typeface="ＭＳ Ｐゴシック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entury Gothic" charset="0"/>
                <a:ea typeface="ＭＳ Ｐゴシック" charset="0"/>
              </a:rPr>
              <a:t>Multiply </a:t>
            </a:r>
            <a:r>
              <a:rPr lang="en-US" dirty="0">
                <a:latin typeface="Century Gothic" charset="0"/>
                <a:ea typeface="ＭＳ Ｐゴシック" charset="0"/>
              </a:rPr>
              <a:t>the coefficient and the </a:t>
            </a:r>
            <a:r>
              <a:rPr lang="en-US" dirty="0" smtClean="0">
                <a:latin typeface="Century Gothic" charset="0"/>
                <a:ea typeface="ＭＳ Ｐゴシック" charset="0"/>
              </a:rPr>
              <a:t>subscript</a:t>
            </a:r>
            <a:r>
              <a:rPr lang="en-US" dirty="0">
                <a:latin typeface="Century Gothic" charset="0"/>
                <a:ea typeface="ＭＳ Ｐゴシック" charset="0"/>
              </a:rPr>
              <a:t> </a:t>
            </a:r>
            <a:r>
              <a:rPr lang="en-US" dirty="0" smtClean="0">
                <a:latin typeface="Century Gothic" charset="0"/>
                <a:ea typeface="ＭＳ Ｐゴシック" charset="0"/>
              </a:rPr>
              <a:t>to determine how many of an element you have.</a:t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>		5 </a:t>
            </a:r>
            <a:r>
              <a:rPr lang="en-US" dirty="0">
                <a:latin typeface="Century Gothic" charset="0"/>
                <a:ea typeface="ＭＳ Ｐゴシック" charset="0"/>
              </a:rPr>
              <a:t>H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  </a:t>
            </a:r>
            <a:r>
              <a:rPr lang="en-US" dirty="0">
                <a:latin typeface="Century Gothic" charset="0"/>
                <a:ea typeface="ＭＳ Ｐゴシック" charset="0"/>
              </a:rPr>
              <a:t> = 10,    it </a:t>
            </a:r>
            <a:r>
              <a:rPr lang="en-US" b="1" u="sng" dirty="0">
                <a:latin typeface="Century Gothic" charset="0"/>
                <a:ea typeface="ＭＳ Ｐゴシック" charset="0"/>
              </a:rPr>
              <a:t>does not </a:t>
            </a:r>
            <a:r>
              <a:rPr lang="en-US" dirty="0">
                <a:latin typeface="Century Gothic" charset="0"/>
                <a:ea typeface="ＭＳ Ｐゴシック" charset="0"/>
              </a:rPr>
              <a:t>equal 7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10556"/>
            <a:ext cx="7556313" cy="1116106"/>
          </a:xfrm>
        </p:spPr>
        <p:txBody>
          <a:bodyPr/>
          <a:lstStyle/>
          <a:p>
            <a:r>
              <a:rPr lang="en-US" dirty="0" smtClean="0"/>
              <a:t>How to balance an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38738"/>
            <a:ext cx="7556313" cy="519918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a list of each element you have and how many you have on each side of the equation</a:t>
            </a:r>
            <a:br>
              <a:rPr lang="en-US" dirty="0" smtClean="0"/>
            </a:br>
            <a:r>
              <a:rPr lang="en-US" dirty="0" smtClean="0">
                <a:latin typeface="Century Gothic" charset="0"/>
                <a:ea typeface="ＭＳ Ｐゴシック" charset="0"/>
              </a:rPr>
              <a:t>	</a:t>
            </a:r>
            <a:r>
              <a:rPr lang="en-US" dirty="0">
                <a:latin typeface="Century Gothic" charset="0"/>
                <a:ea typeface="ＭＳ Ｐゴシック" charset="0"/>
              </a:rPr>
              <a:t>H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en-US" dirty="0">
                <a:latin typeface="Century Gothic" charset="0"/>
                <a:ea typeface="ＭＳ Ｐゴシック" charset="0"/>
              </a:rPr>
              <a:t> + O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en-US" dirty="0">
                <a:latin typeface="Century Gothic" charset="0"/>
                <a:ea typeface="ＭＳ Ｐゴシック" charset="0"/>
              </a:rPr>
              <a:t>  </a:t>
            </a:r>
            <a:r>
              <a:rPr lang="en-US" dirty="0" smtClean="0">
                <a:latin typeface="Century Gothic" charset="0"/>
                <a:ea typeface="ＭＳ Ｐゴシック" charset="0"/>
                <a:sym typeface="Wingdings"/>
              </a:rPr>
              <a:t>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     H</a:t>
            </a:r>
            <a:r>
              <a:rPr lang="en-US" baseline="-25000" dirty="0" smtClean="0">
                <a:latin typeface="Century Gothic" charset="0"/>
                <a:ea typeface="ＭＳ Ｐゴシック" charset="0"/>
              </a:rPr>
              <a:t>2</a:t>
            </a:r>
            <a:r>
              <a:rPr lang="en-US" dirty="0" smtClean="0">
                <a:latin typeface="Century Gothic" charset="0"/>
                <a:ea typeface="ＭＳ Ｐゴシック" charset="0"/>
              </a:rPr>
              <a:t>O</a:t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endParaRPr lang="en-US" dirty="0" smtClean="0">
              <a:latin typeface="Century Gothic" charset="0"/>
              <a:ea typeface="ＭＳ Ｐゴシック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entury Gothic" charset="0"/>
                <a:ea typeface="ＭＳ Ｐゴシック" charset="0"/>
              </a:rPr>
              <a:t>Adjust your coefficients one at a time to balance your equation</a:t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entury Gothic" charset="0"/>
                <a:ea typeface="ＭＳ Ｐゴシック" charset="0"/>
              </a:rPr>
              <a:t>2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 H</a:t>
            </a:r>
            <a:r>
              <a:rPr lang="en-US" baseline="-25000" dirty="0" smtClean="0">
                <a:latin typeface="Century Gothic" charset="0"/>
                <a:ea typeface="ＭＳ Ｐゴシック" charset="0"/>
              </a:rPr>
              <a:t>2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</a:t>
            </a:r>
            <a:r>
              <a:rPr lang="en-US" dirty="0">
                <a:latin typeface="Century Gothic" charset="0"/>
                <a:ea typeface="ＭＳ Ｐゴシック" charset="0"/>
              </a:rPr>
              <a:t>+ O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en-US" dirty="0"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latin typeface="Century Gothic" charset="0"/>
                <a:ea typeface="ＭＳ Ｐゴシック" charset="0"/>
                <a:sym typeface="Wingdings"/>
              </a:rPr>
              <a:t></a:t>
            </a:r>
            <a:r>
              <a:rPr lang="en-US" dirty="0">
                <a:latin typeface="Century Gothic" charset="0"/>
                <a:ea typeface="ＭＳ Ｐゴシック" charset="0"/>
              </a:rPr>
              <a:t>     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</a:t>
            </a:r>
            <a:r>
              <a:rPr lang="en-US" dirty="0">
                <a:latin typeface="Century Gothic" charset="0"/>
                <a:ea typeface="ＭＳ Ｐゴシック" charset="0"/>
              </a:rPr>
              <a:t>H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en-US" dirty="0">
                <a:latin typeface="Century Gothic" charset="0"/>
                <a:ea typeface="ＭＳ Ｐゴシック" charset="0"/>
              </a:rPr>
              <a:t>O</a:t>
            </a:r>
            <a:br>
              <a:rPr lang="en-US" dirty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endParaRPr lang="en-US" dirty="0" smtClean="0">
              <a:latin typeface="Century Gothic" charset="0"/>
              <a:ea typeface="ＭＳ Ｐゴシック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entury Gothic" charset="0"/>
                <a:ea typeface="ＭＳ Ｐゴシック" charset="0"/>
              </a:rPr>
              <a:t>Check your work.</a:t>
            </a:r>
          </a:p>
          <a:p>
            <a:pPr marL="0" indent="0">
              <a:buNone/>
            </a:pPr>
            <a:r>
              <a:rPr lang="en-US" dirty="0">
                <a:latin typeface="Century Gothic" charset="0"/>
                <a:ea typeface="ＭＳ Ｐゴシック" charset="0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79387"/>
              </p:ext>
            </p:extLst>
          </p:nvPr>
        </p:nvGraphicFramePr>
        <p:xfrm>
          <a:off x="1362807" y="2232906"/>
          <a:ext cx="8694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62"/>
              </a:tblGrid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12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524193"/>
              </p:ext>
            </p:extLst>
          </p:nvPr>
        </p:nvGraphicFramePr>
        <p:xfrm>
          <a:off x="3063631" y="2232905"/>
          <a:ext cx="869462" cy="731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62"/>
              </a:tblGrid>
              <a:tr h="365761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1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 = 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34074"/>
              </p:ext>
            </p:extLst>
          </p:nvPr>
        </p:nvGraphicFramePr>
        <p:xfrm>
          <a:off x="1797538" y="4675552"/>
          <a:ext cx="8694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62"/>
              </a:tblGrid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 = 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98006"/>
              </p:ext>
            </p:extLst>
          </p:nvPr>
        </p:nvGraphicFramePr>
        <p:xfrm>
          <a:off x="3498362" y="4675552"/>
          <a:ext cx="8694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62"/>
              </a:tblGrid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 = 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667000" y="4085303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charset="0"/>
                <a:ea typeface="ＭＳ Ｐゴシック" charset="0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3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024688" cy="1143000"/>
          </a:xfrm>
        </p:spPr>
        <p:txBody>
          <a:bodyPr/>
          <a:lstStyle/>
          <a:p>
            <a:pPr eaLnBrk="1" hangingPunct="1"/>
            <a:r>
              <a:rPr lang="en-US">
                <a:latin typeface="Century Gothic" charset="0"/>
                <a:ea typeface="ＭＳ Ｐゴシック" charset="0"/>
              </a:rPr>
              <a:t>Try these on your own: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idx="1"/>
          </p:nvPr>
        </p:nvSpPr>
        <p:spPr>
          <a:xfrm>
            <a:off x="661988" y="1275861"/>
            <a:ext cx="7415212" cy="47244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pt-BR" dirty="0" err="1" smtClean="0">
                <a:latin typeface="Century Gothic" charset="0"/>
                <a:ea typeface="ＭＳ Ｐゴシック" charset="0"/>
              </a:rPr>
              <a:t>HgO</a:t>
            </a:r>
            <a:r>
              <a:rPr lang="pt-BR" dirty="0" smtClean="0">
                <a:latin typeface="Century Gothic" charset="0"/>
                <a:ea typeface="ＭＳ Ｐゴシック" charset="0"/>
              </a:rPr>
              <a:t> 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 Hg + O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/>
              </a:rPr>
              <a:t>2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Fe + Cl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/>
              </a:rPr>
              <a:t>2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  FeCl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/>
              </a:rPr>
              <a:t>3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P + O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/>
              </a:rPr>
              <a:t>2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 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 pitchFamily="2" charset="2"/>
              </a:rPr>
              <a:t> P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 pitchFamily="2" charset="2"/>
              </a:rPr>
              <a:t>2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 pitchFamily="2" charset="2"/>
              </a:rPr>
              <a:t>O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 pitchFamily="2" charset="2"/>
              </a:rPr>
              <a:t>4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pt-BR" dirty="0" smtClean="0">
                <a:latin typeface="Century Gothic" charset="0"/>
                <a:ea typeface="ＭＳ Ｐゴシック" charset="0"/>
                <a:sym typeface="Wingdings" pitchFamily="2" charset="2"/>
              </a:rPr>
              <a:t>H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 pitchFamily="2" charset="2"/>
              </a:rPr>
              <a:t>2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 pitchFamily="2" charset="2"/>
              </a:rPr>
              <a:t> + N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 pitchFamily="2" charset="2"/>
              </a:rPr>
              <a:t>2 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 pitchFamily="2" charset="2"/>
              </a:rPr>
              <a:t>  NH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 pitchFamily="2" charset="2"/>
              </a:rPr>
              <a:t>3 </a:t>
            </a:r>
            <a:endParaRPr lang="pt-BR" dirty="0" smtClean="0">
              <a:latin typeface="Century Gothic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913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256</TotalTime>
  <Words>307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Chemical Reactions</vt:lpstr>
      <vt:lpstr>Chemical Reactions</vt:lpstr>
      <vt:lpstr>Review: Conservation of Mass</vt:lpstr>
      <vt:lpstr>Chemical Equations</vt:lpstr>
      <vt:lpstr>Balancing Chemical Equations</vt:lpstr>
      <vt:lpstr>How to balance an equation</vt:lpstr>
      <vt:lpstr>Try these on your own: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Lauren Marrone</dc:creator>
  <cp:lastModifiedBy>Kevin Kenny</cp:lastModifiedBy>
  <cp:revision>11</cp:revision>
  <dcterms:created xsi:type="dcterms:W3CDTF">2012-09-30T22:59:48Z</dcterms:created>
  <dcterms:modified xsi:type="dcterms:W3CDTF">2016-10-09T16:43:24Z</dcterms:modified>
</cp:coreProperties>
</file>