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D000FB-01BF-4B73-B38F-4D6DCE08EE8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4D5FAB-8B2A-4A5F-873D-27678A936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/>
          <a:lstStyle/>
          <a:p>
            <a:r>
              <a:rPr lang="en-US" dirty="0" smtClean="0"/>
              <a:t>Every change that occurs requires </a:t>
            </a:r>
            <a:r>
              <a:rPr lang="en-US" u="sng" dirty="0" smtClean="0"/>
              <a:t>energy</a:t>
            </a:r>
          </a:p>
          <a:p>
            <a:r>
              <a:rPr lang="en-US" u="sng" dirty="0" smtClean="0"/>
              <a:t>Energy</a:t>
            </a:r>
            <a:r>
              <a:rPr lang="en-US" dirty="0" smtClean="0"/>
              <a:t> is the ability to cause change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luelightbul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905000"/>
            <a:ext cx="1703832" cy="2133600"/>
          </a:xfrm>
          <a:prstGeom prst="rect">
            <a:avLst/>
          </a:prstGeom>
        </p:spPr>
      </p:pic>
      <p:pic>
        <p:nvPicPr>
          <p:cNvPr id="5" name="Picture 4" descr="wind-turbine-far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14800"/>
            <a:ext cx="3352800" cy="2514600"/>
          </a:xfrm>
          <a:prstGeom prst="rect">
            <a:avLst/>
          </a:prstGeom>
        </p:spPr>
      </p:pic>
      <p:pic>
        <p:nvPicPr>
          <p:cNvPr id="6" name="Picture 5" descr="ur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419600"/>
            <a:ext cx="3632200" cy="2235200"/>
          </a:xfrm>
          <a:prstGeom prst="rect">
            <a:avLst/>
          </a:prstGeom>
        </p:spPr>
      </p:pic>
      <p:pic>
        <p:nvPicPr>
          <p:cNvPr id="7" name="Picture 6" descr="bj-upton-foca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133600"/>
            <a:ext cx="2743200" cy="2105350"/>
          </a:xfrm>
          <a:prstGeom prst="rect">
            <a:avLst/>
          </a:prstGeom>
        </p:spPr>
      </p:pic>
      <p:pic>
        <p:nvPicPr>
          <p:cNvPr id="8" name="Picture 7" descr="gasolin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0"/>
            <a:ext cx="2117252" cy="217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01"/>
            <a:ext cx="7239000" cy="853440"/>
          </a:xfrm>
        </p:spPr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001000" cy="4846320"/>
          </a:xfrm>
        </p:spPr>
        <p:txBody>
          <a:bodyPr/>
          <a:lstStyle/>
          <a:p>
            <a:r>
              <a:rPr lang="en-US" b="1" u="sng" dirty="0" smtClean="0"/>
              <a:t>Kinetic energy </a:t>
            </a:r>
            <a:r>
              <a:rPr lang="en-US" dirty="0" smtClean="0"/>
              <a:t>is the energy a moving object has because of its motion</a:t>
            </a:r>
          </a:p>
          <a:p>
            <a:r>
              <a:rPr lang="en-US" dirty="0" smtClean="0"/>
              <a:t>It depends on the objects mass and speed</a:t>
            </a:r>
          </a:p>
          <a:p>
            <a:endParaRPr lang="en-US" dirty="0" smtClean="0"/>
          </a:p>
          <a:p>
            <a:r>
              <a:rPr lang="en-US" dirty="0" smtClean="0"/>
              <a:t>Kinetic energy (in joules) = ½ mass (in kg) x [speed (in m/s)]</a:t>
            </a:r>
            <a:r>
              <a:rPr lang="en-US" baseline="30000" dirty="0" smtClean="0"/>
              <a:t>2</a:t>
            </a:r>
            <a:br>
              <a:rPr lang="en-US" baseline="30000" dirty="0" smtClean="0"/>
            </a:br>
            <a:endParaRPr lang="en-US" dirty="0" smtClean="0"/>
          </a:p>
          <a:p>
            <a:r>
              <a:rPr lang="en-US" dirty="0" smtClean="0"/>
              <a:t>KE = ½ mv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Joule is the unit for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77240"/>
          </a:xfrm>
        </p:spPr>
        <p:txBody>
          <a:bodyPr/>
          <a:lstStyle/>
          <a:p>
            <a:r>
              <a:rPr lang="en-US" dirty="0" smtClean="0"/>
              <a:t>Solving for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r>
              <a:rPr lang="en-US" dirty="0" smtClean="0"/>
              <a:t>A jogger with a mass of 60 Kg is moving at a speed of 3.0 m/s. What is the jogger’s kinetic energy?</a:t>
            </a:r>
          </a:p>
          <a:p>
            <a:r>
              <a:rPr lang="en-US" dirty="0"/>
              <a:t>m = 60 kg</a:t>
            </a:r>
          </a:p>
          <a:p>
            <a:r>
              <a:rPr lang="en-US" dirty="0"/>
              <a:t>Speed = v =3.0 m/s</a:t>
            </a:r>
          </a:p>
          <a:p>
            <a:r>
              <a:rPr lang="en-US" dirty="0"/>
              <a:t>KE= ½ mv</a:t>
            </a:r>
            <a:r>
              <a:rPr lang="en-US" baseline="30000" dirty="0"/>
              <a:t>2</a:t>
            </a:r>
          </a:p>
          <a:p>
            <a:r>
              <a:rPr lang="en-US" dirty="0"/>
              <a:t>KE= ½ x 60 x 3.0</a:t>
            </a:r>
            <a:r>
              <a:rPr lang="en-US" baseline="30000" dirty="0"/>
              <a:t>2 </a:t>
            </a:r>
            <a:r>
              <a:rPr lang="en-US" dirty="0"/>
              <a:t>= 270</a:t>
            </a:r>
          </a:p>
          <a:p>
            <a:r>
              <a:rPr lang="en-US" dirty="0"/>
              <a:t>Don’t forget your units!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final answer is 270 J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24840"/>
          </a:xfrm>
        </p:spPr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/>
          <a:lstStyle/>
          <a:p>
            <a:r>
              <a:rPr lang="en-US" b="1" u="sng" dirty="0" smtClean="0"/>
              <a:t>Potential energy </a:t>
            </a:r>
            <a:r>
              <a:rPr lang="en-US" dirty="0" smtClean="0"/>
              <a:t>is stored energy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Types:</a:t>
            </a:r>
          </a:p>
          <a:p>
            <a:pPr lvl="1"/>
            <a:r>
              <a:rPr lang="en-US" b="1" u="sng" dirty="0" smtClean="0">
                <a:solidFill>
                  <a:schemeClr val="tx1"/>
                </a:solidFill>
              </a:rPr>
              <a:t>Elastic potential energy </a:t>
            </a:r>
            <a:r>
              <a:rPr lang="en-US" dirty="0" smtClean="0">
                <a:solidFill>
                  <a:schemeClr val="tx1"/>
                </a:solidFill>
              </a:rPr>
              <a:t>is stored energy by something that can stretch or compress</a:t>
            </a:r>
          </a:p>
          <a:p>
            <a:pPr lvl="2"/>
            <a:r>
              <a:rPr lang="en-US" dirty="0" smtClean="0"/>
              <a:t>Ex. Rubber band</a:t>
            </a:r>
          </a:p>
          <a:p>
            <a:pPr lvl="1"/>
            <a:r>
              <a:rPr lang="en-US" b="1" u="sng" dirty="0" smtClean="0">
                <a:solidFill>
                  <a:schemeClr val="tx1"/>
                </a:solidFill>
              </a:rPr>
              <a:t>Chemical potential energy </a:t>
            </a:r>
            <a:r>
              <a:rPr lang="en-US" dirty="0" smtClean="0">
                <a:solidFill>
                  <a:schemeClr val="tx1"/>
                </a:solidFill>
              </a:rPr>
              <a:t>is energy stored in chemical bonds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url-1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7" t="11870" r="16274" b="10994"/>
          <a:stretch/>
        </p:blipFill>
        <p:spPr>
          <a:xfrm>
            <a:off x="5562600" y="0"/>
            <a:ext cx="1460402" cy="1040514"/>
          </a:xfrm>
          <a:prstGeom prst="rect">
            <a:avLst/>
          </a:prstGeom>
        </p:spPr>
      </p:pic>
      <p:pic>
        <p:nvPicPr>
          <p:cNvPr id="5" name="Picture 4" descr="rubber-band-stretch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953000"/>
            <a:ext cx="1916832" cy="1371600"/>
          </a:xfrm>
          <a:prstGeom prst="rect">
            <a:avLst/>
          </a:prstGeom>
        </p:spPr>
      </p:pic>
      <p:pic>
        <p:nvPicPr>
          <p:cNvPr id="6" name="Picture 5" descr="food-0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648200"/>
            <a:ext cx="2590800" cy="1943352"/>
          </a:xfrm>
          <a:prstGeom prst="rect">
            <a:avLst/>
          </a:prstGeom>
        </p:spPr>
      </p:pic>
      <p:pic>
        <p:nvPicPr>
          <p:cNvPr id="7" name="Picture 6" descr="Gas-Ca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09600"/>
            <a:ext cx="1717650" cy="20066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t="11500" r="18522" b="10367"/>
          <a:stretch/>
        </p:blipFill>
        <p:spPr>
          <a:xfrm>
            <a:off x="2362200" y="4800600"/>
            <a:ext cx="848544" cy="1345314"/>
          </a:xfrm>
          <a:prstGeom prst="rect">
            <a:avLst/>
          </a:prstGeom>
        </p:spPr>
      </p:pic>
      <p:pic>
        <p:nvPicPr>
          <p:cNvPr id="3074" name="Picture 2" descr="http://i1.cpcache.com/product_zoom/297791315/im_not_lazy_womens_dark_tshirt.jpg?color=Black&amp;height=460&amp;width=460&amp;padToSquare=tru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01040"/>
          </a:xfrm>
        </p:spPr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/>
          <a:lstStyle/>
          <a:p>
            <a:r>
              <a:rPr lang="en-US" b="1" u="sng" dirty="0" smtClean="0"/>
              <a:t>Gravitational Potential Energy </a:t>
            </a:r>
            <a:r>
              <a:rPr lang="en-US" dirty="0" smtClean="0"/>
              <a:t>is energy stored by objects due to their position above Earth’s surface. </a:t>
            </a:r>
          </a:p>
          <a:p>
            <a:pPr lvl="1"/>
            <a:r>
              <a:rPr lang="en-US" dirty="0" smtClean="0"/>
              <a:t>Depends on the mass and height above the ground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Gravitational potential energy (J) = mass (kg) x acceleration of gravity (m/s</a:t>
            </a:r>
            <a:r>
              <a:rPr lang="en-US" baseline="30000" dirty="0" smtClean="0"/>
              <a:t>2</a:t>
            </a:r>
            <a:r>
              <a:rPr lang="en-US" dirty="0" smtClean="0"/>
              <a:t> ) x height (m)</a:t>
            </a:r>
          </a:p>
          <a:p>
            <a:r>
              <a:rPr lang="en-US" dirty="0" smtClean="0"/>
              <a:t>GPE = </a:t>
            </a:r>
            <a:r>
              <a:rPr lang="en-US" dirty="0" err="1" smtClean="0"/>
              <a:t>mgh</a:t>
            </a:r>
            <a:endParaRPr lang="en-US" dirty="0" smtClean="0"/>
          </a:p>
        </p:txBody>
      </p:sp>
      <p:pic>
        <p:nvPicPr>
          <p:cNvPr id="4" name="Picture 3" descr="stair_potentia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495800"/>
            <a:ext cx="2960263" cy="2101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01040"/>
          </a:xfrm>
        </p:spPr>
        <p:txBody>
          <a:bodyPr/>
          <a:lstStyle/>
          <a:p>
            <a:r>
              <a:rPr lang="en-US" dirty="0" smtClean="0"/>
              <a:t>Solve for GPE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r>
              <a:rPr lang="en-US" dirty="0" smtClean="0"/>
              <a:t>What is the gravitational potential energy of a ceiling fan that has a mass of 7.0 kg and is 4.0 m above the ground?</a:t>
            </a:r>
          </a:p>
          <a:p>
            <a:r>
              <a:rPr lang="en-US" dirty="0" smtClean="0"/>
              <a:t>M = 7.0 kg</a:t>
            </a:r>
          </a:p>
          <a:p>
            <a:r>
              <a:rPr lang="en-US" dirty="0" smtClean="0"/>
              <a:t>H = 4.0 m</a:t>
            </a:r>
          </a:p>
          <a:p>
            <a:r>
              <a:rPr lang="en-US" dirty="0" smtClean="0"/>
              <a:t>Acceleration of gravity is g = 9.8 m/s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GPE = </a:t>
            </a:r>
            <a:r>
              <a:rPr lang="en-US" dirty="0" err="1" smtClean="0"/>
              <a:t>mgh</a:t>
            </a:r>
            <a:endParaRPr lang="en-US" dirty="0" smtClean="0"/>
          </a:p>
          <a:p>
            <a:r>
              <a:rPr lang="en-US" dirty="0" smtClean="0"/>
              <a:t>GPE = 7 x 9.8 x 4 = 274 J</a:t>
            </a:r>
          </a:p>
          <a:p>
            <a:r>
              <a:rPr lang="en-US" dirty="0" smtClean="0"/>
              <a:t>DON’T FORGET YOUR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837</TotalTime>
  <Words>247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Energy</vt:lpstr>
      <vt:lpstr>What is Energy?</vt:lpstr>
      <vt:lpstr>Kinetic Energy</vt:lpstr>
      <vt:lpstr>Solving for Kinetic Energy</vt:lpstr>
      <vt:lpstr>Potential Energy</vt:lpstr>
      <vt:lpstr>Potential Energy</vt:lpstr>
      <vt:lpstr>Solve for GPE</vt:lpstr>
    </vt:vector>
  </TitlesOfParts>
  <Company>Paulding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Paulding</dc:creator>
  <cp:lastModifiedBy>Kevin Kenny</cp:lastModifiedBy>
  <cp:revision>72</cp:revision>
  <dcterms:created xsi:type="dcterms:W3CDTF">2012-10-29T14:35:44Z</dcterms:created>
  <dcterms:modified xsi:type="dcterms:W3CDTF">2016-11-01T11:54:51Z</dcterms:modified>
</cp:coreProperties>
</file>