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82"/>
  </p:notesMasterIdLst>
  <p:handoutMasterIdLst>
    <p:handoutMasterId r:id="rId83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1" r:id="rId10"/>
    <p:sldId id="330" r:id="rId11"/>
    <p:sldId id="331" r:id="rId12"/>
    <p:sldId id="328" r:id="rId13"/>
    <p:sldId id="329" r:id="rId14"/>
    <p:sldId id="327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332" r:id="rId23"/>
    <p:sldId id="272" r:id="rId24"/>
    <p:sldId id="333" r:id="rId25"/>
    <p:sldId id="273" r:id="rId26"/>
    <p:sldId id="274" r:id="rId27"/>
    <p:sldId id="275" r:id="rId28"/>
    <p:sldId id="276" r:id="rId29"/>
    <p:sldId id="277" r:id="rId30"/>
    <p:sldId id="325" r:id="rId31"/>
    <p:sldId id="278" r:id="rId32"/>
    <p:sldId id="279" r:id="rId33"/>
    <p:sldId id="326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35" r:id="rId62"/>
    <p:sldId id="307" r:id="rId63"/>
    <p:sldId id="308" r:id="rId64"/>
    <p:sldId id="309" r:id="rId65"/>
    <p:sldId id="334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21" r:id="rId78"/>
    <p:sldId id="322" r:id="rId79"/>
    <p:sldId id="323" r:id="rId80"/>
    <p:sldId id="324" r:id="rId81"/>
  </p:sldIdLst>
  <p:sldSz cx="9144000" cy="6858000" type="screen4x3"/>
  <p:notesSz cx="6858000" cy="9296400"/>
  <p:embeddedFontLst>
    <p:embeddedFont>
      <p:font typeface="Source Sans Pro" panose="020B0604020202020204" charset="0"/>
      <p:regular r:id="rId84"/>
      <p:bold r:id="rId85"/>
      <p:italic r:id="rId86"/>
      <p:boldItalic r:id="rId87"/>
    </p:embeddedFont>
    <p:embeddedFont>
      <p:font typeface="Tahoma" panose="020B0604030504040204" pitchFamily="34" charset="0"/>
      <p:regular r:id="rId88"/>
      <p:bold r:id="rId89"/>
    </p:embeddedFont>
    <p:embeddedFont>
      <p:font typeface="Constantia" panose="02030602050306030303" pitchFamily="18" charset="0"/>
      <p:regular r:id="rId90"/>
      <p:bold r:id="rId91"/>
      <p:italic r:id="rId92"/>
      <p:boldItalic r:id="rId93"/>
    </p:embeddedFont>
    <p:embeddedFont>
      <p:font typeface="Wingdings 2" panose="05020102010507070707" pitchFamily="18" charset="2"/>
      <p:regular r:id="rId94"/>
    </p:embeddedFont>
    <p:embeddedFont>
      <p:font typeface="Comic Sans MS" panose="030F0702030302020204" pitchFamily="66" charset="0"/>
      <p:regular r:id="rId95"/>
      <p:bold r:id="rId96"/>
      <p:italic r:id="rId97"/>
      <p:boldItalic r:id="rId98"/>
    </p:embeddedFont>
    <p:embeddedFont>
      <p:font typeface="Calibri" panose="020F0502020204030204" pitchFamily="34" charset="0"/>
      <p:regular r:id="rId99"/>
      <p:bold r:id="rId100"/>
      <p:italic r:id="rId101"/>
      <p:boldItalic r:id="rId10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B44A334-1E60-4509-B6B8-182E0DDEA81A}">
  <a:tblStyle styleId="{BB44A334-1E60-4509-B6B8-182E0DDEA81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7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19.fntdata"/><Relationship Id="rId5" Type="http://schemas.openxmlformats.org/officeDocument/2006/relationships/slide" Target="slides/slide4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font" Target="fonts/font16.fntdata"/><Relationship Id="rId10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4.fntdata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17.fntdata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0.fntdata"/><Relationship Id="rId98" Type="http://schemas.openxmlformats.org/officeDocument/2006/relationships/font" Target="fonts/font15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8EFB8-C919-4800-8793-ADD3AEE68EF7}" type="datetimeFigureOut">
              <a:rPr lang="en-US" smtClean="0"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4428C-F3A0-4C81-8E23-281023024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8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2483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F7A167-3E2F-4A63-85A9-EAA6718CA96F}" type="slidenum">
              <a:rPr lang="en-US" altLang="en-US" sz="1200" smtClean="0"/>
              <a:pPr eaLnBrk="1" hangingPunct="1"/>
              <a:t>13</a:t>
            </a:fld>
            <a:endParaRPr lang="en-US" alt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Shape 36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34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9" name="Shape 39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9" name="Shape 45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47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3" name="Shape 50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49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50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6" name="Shape 52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52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53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54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hape 558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55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Shape 55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0" name="Shape 560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56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Shape 56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9" name="Shape 57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59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Shape 59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60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63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Shape 62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3" name="Shape 623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7" name="Shape 63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hape 64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47" name="Shape 64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68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Shape 65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hape 664"/>
          <p:cNvSpPr txBox="1">
            <a:spLocks noGrp="1"/>
          </p:cNvSpPr>
          <p:nvPr>
            <p:ph type="sldNum" idx="12"/>
          </p:nvPr>
        </p:nvSpPr>
        <p:spPr>
          <a:xfrm>
            <a:off x="3884613" y="8829967"/>
            <a:ext cx="2971799" cy="4648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69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Shape 66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6" name="Shape 66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3" name="Shape 67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0" name="Shape 68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8" name="Shape 688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5" name="Shape 695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Shape 701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2" name="Shape 702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Shape 709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0" name="Shape 71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Shape 716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7" name="Shape 717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0" name="Shape 73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9" name="Shape 749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6" name="Shape 756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1" y="4415790"/>
            <a:ext cx="5486399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clipArt" idx="2"/>
          </p:nvPr>
        </p:nvSpPr>
        <p:spPr>
          <a:xfrm>
            <a:off x="4648200" y="19050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40385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48200" y="1905000"/>
            <a:ext cx="40385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8200" y="4038600"/>
            <a:ext cx="40385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370012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370012" y="1827213"/>
            <a:ext cx="3579812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5102225" y="1827213"/>
            <a:ext cx="3581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150" marR="0" lvl="0" indent="-16129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0250" marR="0" lvl="1" indent="-11303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5363" marR="0" lvl="2" indent="-80962" algn="l" rtl="0">
              <a:spcBef>
                <a:spcPts val="480"/>
              </a:spcBef>
              <a:spcAft>
                <a:spcPts val="0"/>
              </a:spcAft>
              <a:buClr>
                <a:srgbClr val="E66C7D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025" marR="0" lvl="3" indent="-60325" algn="l" rtl="0">
              <a:spcBef>
                <a:spcPts val="400"/>
              </a:spcBef>
              <a:spcAft>
                <a:spcPts val="0"/>
              </a:spcAft>
              <a:buClr>
                <a:srgbClr val="6BB76D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55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E88651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477000"/>
            <a:ext cx="2133599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2640013" y="6477000"/>
            <a:ext cx="5508625" cy="2746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204200" y="6477000"/>
            <a:ext cx="733425" cy="2746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2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12" Type="http://schemas.openxmlformats.org/officeDocument/2006/relationships/image" Target="../media/image15.gi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7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EOCT </a:t>
            </a:r>
            <a:r>
              <a:rPr lang="en-US" sz="4700" b="1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Physical Science</a:t>
            </a:r>
            <a:r>
              <a:rPr lang="en-US" sz="4700" b="1" i="0" u="none" strike="noStrike" cap="none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Review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Bonds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356" y="2362199"/>
            <a:ext cx="7086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 smtClean="0"/>
              <a:t>-Between two nonmetals.</a:t>
            </a:r>
            <a:endParaRPr lang="en-US" altLang="en-US" sz="3600" dirty="0"/>
          </a:p>
          <a:p>
            <a:r>
              <a:rPr lang="en-US" altLang="en-US" sz="3600" dirty="0" smtClean="0"/>
              <a:t>-Formed </a:t>
            </a:r>
            <a:r>
              <a:rPr lang="en-US" altLang="en-US" sz="3600" dirty="0"/>
              <a:t>by sharing electron pairs</a:t>
            </a:r>
          </a:p>
          <a:p>
            <a:r>
              <a:rPr lang="en-US" altLang="en-US" sz="3600" dirty="0" smtClean="0"/>
              <a:t>-Insoluble and non-electrolytes</a:t>
            </a:r>
            <a:endParaRPr lang="en-US" altLang="en-US" sz="3600" dirty="0"/>
          </a:p>
          <a:p>
            <a:r>
              <a:rPr lang="en-US" altLang="en-US" sz="3600" dirty="0"/>
              <a:t>Examples; O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, CO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, C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H</a:t>
            </a:r>
            <a:r>
              <a:rPr lang="en-US" altLang="en-US" sz="3600" baseline="-25000" dirty="0"/>
              <a:t>6</a:t>
            </a:r>
            <a:r>
              <a:rPr lang="en-US" altLang="en-US" sz="3600" dirty="0"/>
              <a:t>, H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O, </a:t>
            </a:r>
            <a:r>
              <a:rPr lang="en-US" altLang="en-US" sz="3600" dirty="0" err="1"/>
              <a:t>SiC</a:t>
            </a:r>
            <a:endParaRPr lang="en-US" alt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2961571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7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Between a metal and a nonmetal</a:t>
            </a:r>
          </a:p>
          <a:p>
            <a:r>
              <a:rPr lang="en-US" sz="3600" dirty="0" smtClean="0"/>
              <a:t>Transfer of electron (s)</a:t>
            </a:r>
          </a:p>
          <a:p>
            <a:r>
              <a:rPr lang="en-US" sz="3600" dirty="0" smtClean="0"/>
              <a:t>Soluble and Strong Electrolytes</a:t>
            </a:r>
          </a:p>
          <a:p>
            <a:r>
              <a:rPr lang="en-US" sz="3600" dirty="0" smtClean="0"/>
              <a:t>Examples:  NaCl, </a:t>
            </a:r>
            <a:r>
              <a:rPr lang="en-US" sz="3600" dirty="0" err="1" smtClean="0"/>
              <a:t>MgO</a:t>
            </a: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22964"/>
            <a:ext cx="8229600" cy="1219200"/>
          </a:xfrm>
        </p:spPr>
        <p:txBody>
          <a:bodyPr/>
          <a:lstStyle/>
          <a:p>
            <a:r>
              <a:rPr lang="en-US" dirty="0" smtClean="0"/>
              <a:t>Ionic Bonds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6858000" cy="276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253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3962400" y="4191000"/>
          <a:ext cx="1193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Bitmap Image" r:id="rId4" imgW="1714739" imgH="1971950" progId="Paint.Picture">
                  <p:embed/>
                </p:oleObj>
              </mc:Choice>
              <mc:Fallback>
                <p:oleObj name="Bitmap Image" r:id="rId4" imgW="1714739" imgH="197195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191000"/>
                        <a:ext cx="1193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839200" cy="762000"/>
          </a:xfrm>
        </p:spPr>
        <p:txBody>
          <a:bodyPr/>
          <a:lstStyle/>
          <a:p>
            <a:pPr algn="l" eaLnBrk="1" hangingPunct="1"/>
            <a:r>
              <a:rPr lang="en-US" altLang="en-US" smtClean="0">
                <a:latin typeface="Comic Sans MS" pitchFamily="66" charset="0"/>
              </a:rPr>
              <a:t>Indicators of chemical reactions</a:t>
            </a:r>
            <a:endParaRPr lang="en-US" altLang="en-US" smtClean="0"/>
          </a:p>
        </p:txBody>
      </p:sp>
      <p:graphicFrame>
        <p:nvGraphicFramePr>
          <p:cNvPr id="89093" name="Object 5"/>
          <p:cNvGraphicFramePr>
            <a:graphicFrameLocks noChangeAspect="1"/>
          </p:cNvGraphicFramePr>
          <p:nvPr/>
        </p:nvGraphicFramePr>
        <p:xfrm>
          <a:off x="4953000" y="2209800"/>
          <a:ext cx="12747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6" imgW="1685714" imgH="1914286" progId="Paint.Picture">
                  <p:embed/>
                </p:oleObj>
              </mc:Choice>
              <mc:Fallback>
                <p:oleObj name="Bitmap Image" r:id="rId6" imgW="1685714" imgH="19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09800"/>
                        <a:ext cx="1274763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609600" y="2544763"/>
            <a:ext cx="4078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SzPct val="85000"/>
              <a:buFontTx/>
              <a:buBlip>
                <a:blip r:embed="rId8"/>
              </a:buBlip>
            </a:pPr>
            <a:r>
              <a:rPr lang="en-US" altLang="en-US" sz="3200">
                <a:latin typeface="Comic Sans MS" pitchFamily="66" charset="0"/>
              </a:rPr>
              <a:t> Formation of a gas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609600" y="1524000"/>
            <a:ext cx="52149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SzPct val="85000"/>
              <a:buFontTx/>
              <a:buBlip>
                <a:blip r:embed="rId8"/>
              </a:buBlip>
            </a:pPr>
            <a:r>
              <a:rPr lang="en-US" altLang="en-US" sz="3200">
                <a:latin typeface="Comic Sans MS" pitchFamily="66" charset="0"/>
              </a:rPr>
              <a:t> Emission of light or heat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609600" y="3581400"/>
            <a:ext cx="55610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SzPct val="85000"/>
              <a:buFontTx/>
              <a:buBlip>
                <a:blip r:embed="rId8"/>
              </a:buBlip>
            </a:pPr>
            <a:r>
              <a:rPr lang="en-US" altLang="en-US" sz="3200">
                <a:latin typeface="Comic Sans MS" pitchFamily="66" charset="0"/>
              </a:rPr>
              <a:t> Formation of a precipitate</a:t>
            </a:r>
          </a:p>
        </p:txBody>
      </p:sp>
      <p:graphicFrame>
        <p:nvGraphicFramePr>
          <p:cNvPr id="89097" name="Object 9"/>
          <p:cNvGraphicFramePr>
            <a:graphicFrameLocks noChangeAspect="1"/>
          </p:cNvGraphicFramePr>
          <p:nvPr/>
        </p:nvGraphicFramePr>
        <p:xfrm>
          <a:off x="6781800" y="3352800"/>
          <a:ext cx="12334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Bitmap Image" r:id="rId9" imgW="1695687" imgH="1886213" progId="Paint.Picture">
                  <p:embed/>
                </p:oleObj>
              </mc:Choice>
              <mc:Fallback>
                <p:oleObj name="Bitmap Image" r:id="rId9" imgW="1695687" imgH="188621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352800"/>
                        <a:ext cx="12334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628650" y="4572000"/>
            <a:ext cx="2952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SzPct val="85000"/>
              <a:buFontTx/>
              <a:buBlip>
                <a:blip r:embed="rId8"/>
              </a:buBlip>
            </a:pPr>
            <a:r>
              <a:rPr lang="en-US" altLang="en-US" sz="3200">
                <a:solidFill>
                  <a:srgbClr val="FFFF00"/>
                </a:solidFill>
                <a:latin typeface="Comic Sans MS" pitchFamily="66" charset="0"/>
              </a:rPr>
              <a:t> Color</a:t>
            </a:r>
            <a:r>
              <a:rPr lang="en-US" altLang="en-US" sz="3200">
                <a:latin typeface="Comic Sans MS" pitchFamily="66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Comic Sans MS" pitchFamily="66" charset="0"/>
              </a:rPr>
              <a:t>change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685800" y="5516563"/>
            <a:ext cx="36972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20000"/>
              </a:spcBef>
              <a:buSzPct val="85000"/>
              <a:buFontTx/>
              <a:buBlip>
                <a:blip r:embed="rId8"/>
              </a:buBlip>
            </a:pPr>
            <a:r>
              <a:rPr lang="en-US" altLang="en-US" sz="3200">
                <a:latin typeface="Comic Sans MS" pitchFamily="66" charset="0"/>
              </a:rPr>
              <a:t> Emission of odor</a:t>
            </a:r>
          </a:p>
        </p:txBody>
      </p:sp>
      <p:pic>
        <p:nvPicPr>
          <p:cNvPr id="89103" name="Picture 15" descr="http://www.wiscasset.k12.me.us/wms/Graphics/F00014D81/shoes%20-%20smelly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34000"/>
            <a:ext cx="14827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105" name="Picture 17" descr="http://www.harcourtschool.com/glossary/science/images/gr4/fuel4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17795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7995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  <p:bldP spid="89094" grpId="0" autoUpdateAnimBg="0"/>
      <p:bldP spid="89095" grpId="0" autoUpdateAnimBg="0"/>
      <p:bldP spid="89096" grpId="0" autoUpdateAnimBg="0"/>
      <p:bldP spid="89098" grpId="0" autoUpdateAnimBg="0"/>
      <p:bldP spid="8910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65138"/>
            <a:ext cx="7772400" cy="762000"/>
          </a:xfrm>
          <a:noFill/>
        </p:spPr>
        <p:txBody>
          <a:bodyPr lIns="92075" tIns="46038" rIns="92075" bIns="46038" anchor="t" anchorCtr="1"/>
          <a:lstStyle/>
          <a:p>
            <a:pPr eaLnBrk="1" hangingPunct="1"/>
            <a:r>
              <a:rPr lang="en-US" altLang="en-US" smtClean="0">
                <a:latin typeface="Comic Sans MS" pitchFamily="66" charset="0"/>
              </a:rPr>
              <a:t>All chemical reactions: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>
            <a:noAutofit/>
          </a:bodyPr>
          <a:lstStyle/>
          <a:p>
            <a:pPr eaLnBrk="1" hangingPunct="1"/>
            <a:r>
              <a:rPr lang="en-US" altLang="en-US" sz="3600" dirty="0" smtClean="0">
                <a:latin typeface="Comic Sans MS" pitchFamily="66" charset="0"/>
              </a:rPr>
              <a:t>have two parts</a:t>
            </a:r>
          </a:p>
          <a:p>
            <a:pPr eaLnBrk="1" hangingPunct="1"/>
            <a:r>
              <a:rPr lang="en-US" altLang="en-US" sz="3600" dirty="0" smtClean="0">
                <a:solidFill>
                  <a:schemeClr val="tx2"/>
                </a:solidFill>
                <a:latin typeface="Comic Sans MS" pitchFamily="66" charset="0"/>
              </a:rPr>
              <a:t>Reactants</a:t>
            </a:r>
            <a:r>
              <a:rPr lang="en-US" altLang="en-US" sz="3600" dirty="0" smtClean="0">
                <a:latin typeface="Comic Sans MS" pitchFamily="66" charset="0"/>
              </a:rPr>
              <a:t> - the substances you start with</a:t>
            </a:r>
          </a:p>
          <a:p>
            <a:pPr eaLnBrk="1" hangingPunct="1"/>
            <a:r>
              <a:rPr lang="en-US" altLang="en-US" sz="3600" dirty="0" smtClean="0">
                <a:solidFill>
                  <a:schemeClr val="tx2"/>
                </a:solidFill>
                <a:latin typeface="Comic Sans MS" pitchFamily="66" charset="0"/>
              </a:rPr>
              <a:t>Products</a:t>
            </a:r>
            <a:r>
              <a:rPr lang="en-US" altLang="en-US" sz="3600" dirty="0" smtClean="0">
                <a:latin typeface="Comic Sans MS" pitchFamily="66" charset="0"/>
              </a:rPr>
              <a:t>- the substances you end up with</a:t>
            </a:r>
          </a:p>
          <a:p>
            <a:pPr eaLnBrk="1" hangingPunct="1"/>
            <a:r>
              <a:rPr lang="en-US" altLang="en-US" sz="3600" dirty="0" smtClean="0">
                <a:latin typeface="Comic Sans MS" pitchFamily="66" charset="0"/>
              </a:rPr>
              <a:t>The reactants turn into the products.</a:t>
            </a:r>
          </a:p>
          <a:p>
            <a:pPr eaLnBrk="1" hangingPunct="1"/>
            <a:r>
              <a:rPr lang="en-US" altLang="en-US" sz="3600" dirty="0" smtClean="0">
                <a:latin typeface="Comic Sans MS" pitchFamily="66" charset="0"/>
              </a:rPr>
              <a:t>Reactants </a:t>
            </a:r>
            <a:r>
              <a:rPr lang="en-US" altLang="en-US" sz="3600" dirty="0" smtClean="0">
                <a:latin typeface="Symbol" pitchFamily="18" charset="2"/>
              </a:rPr>
              <a:t>®</a:t>
            </a:r>
            <a:r>
              <a:rPr lang="en-US" altLang="en-US" sz="3600" dirty="0" smtClean="0"/>
              <a:t> </a:t>
            </a:r>
            <a:r>
              <a:rPr lang="en-US" altLang="en-US" sz="3600" dirty="0" smtClean="0">
                <a:latin typeface="Comic Sans MS" pitchFamily="66" charset="0"/>
              </a:rPr>
              <a:t>Products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56151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Synthesis    A +  B                       AB</a:t>
            </a:r>
          </a:p>
          <a:p>
            <a:endParaRPr lang="en-US" dirty="0"/>
          </a:p>
          <a:p>
            <a:r>
              <a:rPr lang="en-US" dirty="0" smtClean="0"/>
              <a:t>Decomposition  AB                   A + B</a:t>
            </a:r>
          </a:p>
          <a:p>
            <a:endParaRPr lang="en-US" dirty="0"/>
          </a:p>
          <a:p>
            <a:r>
              <a:rPr lang="en-US" dirty="0" smtClean="0"/>
              <a:t>Single Replacement  A + BC                 AC + B</a:t>
            </a:r>
          </a:p>
          <a:p>
            <a:endParaRPr lang="en-US" dirty="0"/>
          </a:p>
          <a:p>
            <a:r>
              <a:rPr lang="en-US" dirty="0" smtClean="0"/>
              <a:t>Double Replacement  AB + CD                 AD + CB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Chemical Reactions	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3660732" y="15102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824614" y="243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4953000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442204" y="4343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12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81000" y="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SPS1. Students will investigate our current understanding of the atom.</a:t>
            </a:r>
          </a:p>
        </p:txBody>
      </p:sp>
      <p:grpSp>
        <p:nvGrpSpPr>
          <p:cNvPr id="242" name="Shape 242"/>
          <p:cNvGrpSpPr/>
          <p:nvPr/>
        </p:nvGrpSpPr>
        <p:grpSpPr>
          <a:xfrm>
            <a:off x="457200" y="1828799"/>
            <a:ext cx="8229600" cy="4618038"/>
            <a:chOff x="288" y="1535"/>
            <a:chExt cx="5184" cy="2909"/>
          </a:xfrm>
        </p:grpSpPr>
        <p:sp>
          <p:nvSpPr>
            <p:cNvPr id="243" name="Shape 243"/>
            <p:cNvSpPr/>
            <p:nvPr/>
          </p:nvSpPr>
          <p:spPr>
            <a:xfrm>
              <a:off x="4175" y="1535"/>
              <a:ext cx="1296" cy="4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Location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2879" y="1535"/>
              <a:ext cx="1296" cy="4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Mass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1584" y="1535"/>
              <a:ext cx="1296" cy="4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Charge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288" y="1535"/>
              <a:ext cx="1296" cy="4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7" name="Shape 247"/>
            <p:cNvSpPr/>
            <p:nvPr/>
          </p:nvSpPr>
          <p:spPr>
            <a:xfrm>
              <a:off x="4175" y="3311"/>
              <a:ext cx="1296" cy="113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Outside nucleus in electron cloud</a:t>
              </a:r>
            </a:p>
          </p:txBody>
        </p:sp>
        <p:sp>
          <p:nvSpPr>
            <p:cNvPr id="248" name="Shape 248"/>
            <p:cNvSpPr/>
            <p:nvPr/>
          </p:nvSpPr>
          <p:spPr>
            <a:xfrm>
              <a:off x="2879" y="3311"/>
              <a:ext cx="1296" cy="113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     0 </a:t>
              </a:r>
            </a:p>
          </p:txBody>
        </p:sp>
        <p:sp>
          <p:nvSpPr>
            <p:cNvPr id="249" name="Shape 249"/>
            <p:cNvSpPr/>
            <p:nvPr/>
          </p:nvSpPr>
          <p:spPr>
            <a:xfrm>
              <a:off x="1584" y="3311"/>
              <a:ext cx="1296" cy="113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    -1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288" y="3311"/>
              <a:ext cx="1296" cy="113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electrons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4175" y="2687"/>
              <a:ext cx="1296" cy="6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   nucleus</a:t>
              </a:r>
            </a:p>
          </p:txBody>
        </p:sp>
        <p:sp>
          <p:nvSpPr>
            <p:cNvPr id="252" name="Shape 252"/>
            <p:cNvSpPr/>
            <p:nvPr/>
          </p:nvSpPr>
          <p:spPr>
            <a:xfrm>
              <a:off x="2879" y="2687"/>
              <a:ext cx="1296" cy="6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    1 amu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1584" y="2687"/>
              <a:ext cx="1296" cy="6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Neutral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288" y="2687"/>
              <a:ext cx="1296" cy="62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neutrons</a:t>
              </a:r>
            </a:p>
          </p:txBody>
        </p:sp>
        <p:sp>
          <p:nvSpPr>
            <p:cNvPr id="255" name="Shape 255"/>
            <p:cNvSpPr/>
            <p:nvPr/>
          </p:nvSpPr>
          <p:spPr>
            <a:xfrm>
              <a:off x="4175" y="1968"/>
              <a:ext cx="1296" cy="7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nucleus </a:t>
              </a:r>
            </a:p>
          </p:txBody>
        </p:sp>
        <p:sp>
          <p:nvSpPr>
            <p:cNvPr id="256" name="Shape 256"/>
            <p:cNvSpPr/>
            <p:nvPr/>
          </p:nvSpPr>
          <p:spPr>
            <a:xfrm>
              <a:off x="2879" y="1968"/>
              <a:ext cx="1296" cy="7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1 amu</a:t>
              </a:r>
            </a:p>
          </p:txBody>
        </p:sp>
        <p:sp>
          <p:nvSpPr>
            <p:cNvPr id="257" name="Shape 257"/>
            <p:cNvSpPr/>
            <p:nvPr/>
          </p:nvSpPr>
          <p:spPr>
            <a:xfrm>
              <a:off x="1584" y="1968"/>
              <a:ext cx="1296" cy="7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+1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288" y="1968"/>
              <a:ext cx="1296" cy="71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0" i="0" u="none" strike="noStrike" cap="non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protons</a:t>
              </a:r>
            </a:p>
          </p:txBody>
        </p:sp>
        <p:cxnSp>
          <p:nvCxnSpPr>
            <p:cNvPr id="259" name="Shape 259"/>
            <p:cNvCxnSpPr/>
            <p:nvPr/>
          </p:nvCxnSpPr>
          <p:spPr>
            <a:xfrm>
              <a:off x="288" y="1535"/>
              <a:ext cx="5184" cy="0"/>
            </a:xfrm>
            <a:prstGeom prst="straightConnector1">
              <a:avLst/>
            </a:prstGeom>
            <a:noFill/>
            <a:ln w="28575" cap="sq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Shape 260"/>
            <p:cNvCxnSpPr/>
            <p:nvPr/>
          </p:nvCxnSpPr>
          <p:spPr>
            <a:xfrm>
              <a:off x="288" y="2687"/>
              <a:ext cx="5184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Shape 261"/>
            <p:cNvCxnSpPr/>
            <p:nvPr/>
          </p:nvCxnSpPr>
          <p:spPr>
            <a:xfrm>
              <a:off x="288" y="3311"/>
              <a:ext cx="5184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Shape 262"/>
            <p:cNvCxnSpPr/>
            <p:nvPr/>
          </p:nvCxnSpPr>
          <p:spPr>
            <a:xfrm>
              <a:off x="288" y="4445"/>
              <a:ext cx="5184" cy="0"/>
            </a:xfrm>
            <a:prstGeom prst="straightConnector1">
              <a:avLst/>
            </a:prstGeom>
            <a:noFill/>
            <a:ln w="28575" cap="sq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Shape 263"/>
            <p:cNvCxnSpPr/>
            <p:nvPr/>
          </p:nvCxnSpPr>
          <p:spPr>
            <a:xfrm>
              <a:off x="288" y="1535"/>
              <a:ext cx="0" cy="2908"/>
            </a:xfrm>
            <a:prstGeom prst="straightConnector1">
              <a:avLst/>
            </a:prstGeom>
            <a:noFill/>
            <a:ln w="28575" cap="sq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Shape 264"/>
            <p:cNvCxnSpPr/>
            <p:nvPr/>
          </p:nvCxnSpPr>
          <p:spPr>
            <a:xfrm>
              <a:off x="1584" y="1535"/>
              <a:ext cx="0" cy="2908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Shape 265"/>
            <p:cNvCxnSpPr/>
            <p:nvPr/>
          </p:nvCxnSpPr>
          <p:spPr>
            <a:xfrm>
              <a:off x="2879" y="1535"/>
              <a:ext cx="0" cy="2908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Shape 266"/>
            <p:cNvCxnSpPr/>
            <p:nvPr/>
          </p:nvCxnSpPr>
          <p:spPr>
            <a:xfrm>
              <a:off x="4175" y="1535"/>
              <a:ext cx="0" cy="2908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Shape 267"/>
            <p:cNvCxnSpPr/>
            <p:nvPr/>
          </p:nvCxnSpPr>
          <p:spPr>
            <a:xfrm>
              <a:off x="5472" y="1535"/>
              <a:ext cx="0" cy="2908"/>
            </a:xfrm>
            <a:prstGeom prst="straightConnector1">
              <a:avLst/>
            </a:prstGeom>
            <a:noFill/>
            <a:ln w="28575" cap="sq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Shape 268"/>
            <p:cNvCxnSpPr/>
            <p:nvPr/>
          </p:nvCxnSpPr>
          <p:spPr>
            <a:xfrm>
              <a:off x="288" y="1968"/>
              <a:ext cx="5184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idx="1"/>
          </p:nvPr>
        </p:nvSpPr>
        <p:spPr>
          <a:xfrm>
            <a:off x="457200" y="1774825"/>
            <a:ext cx="51816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Dalton’s  Model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solid and indivisible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Thomson model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plum pudding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Rutherford gold foil experiment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-the electrons orbit around the dense nucleus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0" y="155447"/>
            <a:ext cx="9144000" cy="1252727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6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Models of the atom through history</a:t>
            </a:r>
          </a:p>
        </p:txBody>
      </p:sp>
      <p:sp>
        <p:nvSpPr>
          <p:cNvPr id="275" name="Shape 275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3">
            <a:alphaModFix/>
          </a:blip>
          <a:srcRect t="17090" r="-864" b="20786"/>
          <a:stretch/>
        </p:blipFill>
        <p:spPr>
          <a:xfrm>
            <a:off x="5189537" y="2362200"/>
            <a:ext cx="3954461" cy="167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Shape 2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4114800"/>
            <a:ext cx="2552699" cy="255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Bohr’s Energy Levels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419599" cy="49530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Bohr model there were distinct energy levels where electrons could exist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sz="2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energy level holds 2 electrons 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2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energy level holds 8 electrons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2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energy level holds 8 then 18 after 4</a:t>
            </a:r>
            <a:r>
              <a:rPr lang="en-US" sz="2800" b="0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level gets 2 electrons.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Shape 285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35550" y="1752600"/>
            <a:ext cx="3727450" cy="3590924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Shape 286"/>
          <p:cNvSpPr txBox="1"/>
          <p:nvPr/>
        </p:nvSpPr>
        <p:spPr>
          <a:xfrm>
            <a:off x="5943600" y="6019800"/>
            <a:ext cx="1692275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5410200" y="5486400"/>
            <a:ext cx="309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 element is this?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Modern View of the Atom</a:t>
            </a:r>
            <a:br>
              <a:rPr lang="en-US" sz="43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32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0" y="1752600"/>
            <a:ext cx="3929062" cy="44958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atom is mostly empty space</a:t>
            </a:r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Noto Sans Symbols"/>
              <a:buChar char="▪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Two regions</a:t>
            </a:r>
          </a:p>
          <a:p>
            <a:pPr marL="730250" marR="0" lvl="1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Nucleus- protons and neutrons.</a:t>
            </a:r>
          </a:p>
          <a:p>
            <a:pPr marL="730250" marR="0" lvl="1" indent="-2730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Electron cloud- region where you might find an electron.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Shape 295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 l="3528" r="7058"/>
          <a:stretch/>
        </p:blipFill>
        <p:spPr>
          <a:xfrm>
            <a:off x="3810000" y="1981200"/>
            <a:ext cx="5110162" cy="433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0033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Atomic Number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228600" y="1676400"/>
            <a:ext cx="4953000" cy="452596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number of  protons in an atom of a particular element is its </a:t>
            </a:r>
            <a:r>
              <a:rPr lang="en-US" sz="36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atomic number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element has a different atomic number</a:t>
            </a:r>
          </a:p>
        </p:txBody>
      </p:sp>
      <p:pic>
        <p:nvPicPr>
          <p:cNvPr id="303" name="Shape 30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600200"/>
            <a:ext cx="3352799" cy="239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4">
            <a:alphaModFix/>
          </a:blip>
          <a:stretch/>
        </p:blipFill>
        <p:spPr>
          <a:xfrm>
            <a:off x="5280660" y="4038600"/>
            <a:ext cx="277368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0" y="3810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dirty="0"/>
              <a:t>SPS5. Students will compare and contrast the phases of matter as they relate to atomic and molecular motion. </a:t>
            </a:r>
            <a:r>
              <a:rPr lang="en-US" sz="36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3" name="Shape 143"/>
          <p:cNvGrpSpPr/>
          <p:nvPr/>
        </p:nvGrpSpPr>
        <p:grpSpPr>
          <a:xfrm>
            <a:off x="228599" y="1676399"/>
            <a:ext cx="8686799" cy="4495799"/>
            <a:chOff x="-2" y="400"/>
            <a:chExt cx="4841" cy="1808"/>
          </a:xfrm>
        </p:grpSpPr>
        <p:grpSp>
          <p:nvGrpSpPr>
            <p:cNvPr id="144" name="Shape 144"/>
            <p:cNvGrpSpPr/>
            <p:nvPr/>
          </p:nvGrpSpPr>
          <p:grpSpPr>
            <a:xfrm>
              <a:off x="0" y="403"/>
              <a:ext cx="4836" cy="1803"/>
              <a:chOff x="0" y="403"/>
              <a:chExt cx="4836" cy="1803"/>
            </a:xfrm>
          </p:grpSpPr>
          <p:grpSp>
            <p:nvGrpSpPr>
              <p:cNvPr id="145" name="Shape 145"/>
              <p:cNvGrpSpPr/>
              <p:nvPr/>
            </p:nvGrpSpPr>
            <p:grpSpPr>
              <a:xfrm>
                <a:off x="0" y="403"/>
                <a:ext cx="520" cy="422"/>
                <a:chOff x="0" y="403"/>
                <a:chExt cx="520" cy="422"/>
              </a:xfrm>
            </p:grpSpPr>
            <p:sp>
              <p:nvSpPr>
                <p:cNvPr id="146" name="Shape 146"/>
                <p:cNvSpPr/>
                <p:nvPr/>
              </p:nvSpPr>
              <p:spPr>
                <a:xfrm>
                  <a:off x="43" y="403"/>
                  <a:ext cx="434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0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State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47" name="Shape 147"/>
                <p:cNvSpPr/>
                <p:nvPr/>
              </p:nvSpPr>
              <p:spPr>
                <a:xfrm>
                  <a:off x="0" y="403"/>
                  <a:ext cx="520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48" name="Shape 148"/>
              <p:cNvGrpSpPr/>
              <p:nvPr/>
            </p:nvGrpSpPr>
            <p:grpSpPr>
              <a:xfrm>
                <a:off x="521" y="403"/>
                <a:ext cx="1339" cy="422"/>
                <a:chOff x="521" y="403"/>
                <a:chExt cx="1339" cy="422"/>
              </a:xfrm>
            </p:grpSpPr>
            <p:sp>
              <p:nvSpPr>
                <p:cNvPr id="149" name="Shape 149"/>
                <p:cNvSpPr/>
                <p:nvPr/>
              </p:nvSpPr>
              <p:spPr>
                <a:xfrm>
                  <a:off x="563" y="403"/>
                  <a:ext cx="1252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Movement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50" name="Shape 150"/>
                <p:cNvSpPr/>
                <p:nvPr/>
              </p:nvSpPr>
              <p:spPr>
                <a:xfrm>
                  <a:off x="521" y="403"/>
                  <a:ext cx="1339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51" name="Shape 151"/>
              <p:cNvGrpSpPr/>
              <p:nvPr/>
            </p:nvGrpSpPr>
            <p:grpSpPr>
              <a:xfrm>
                <a:off x="1860" y="403"/>
                <a:ext cx="1049" cy="422"/>
                <a:chOff x="1860" y="403"/>
                <a:chExt cx="1049" cy="422"/>
              </a:xfrm>
            </p:grpSpPr>
            <p:sp>
              <p:nvSpPr>
                <p:cNvPr id="152" name="Shape 152"/>
                <p:cNvSpPr/>
                <p:nvPr/>
              </p:nvSpPr>
              <p:spPr>
                <a:xfrm>
                  <a:off x="1903" y="403"/>
                  <a:ext cx="963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Proximity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53" name="Shape 153"/>
                <p:cNvSpPr/>
                <p:nvPr/>
              </p:nvSpPr>
              <p:spPr>
                <a:xfrm>
                  <a:off x="1860" y="403"/>
                  <a:ext cx="1049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54" name="Shape 154"/>
              <p:cNvGrpSpPr/>
              <p:nvPr/>
            </p:nvGrpSpPr>
            <p:grpSpPr>
              <a:xfrm>
                <a:off x="2910" y="403"/>
                <a:ext cx="1925" cy="422"/>
                <a:chOff x="2910" y="403"/>
                <a:chExt cx="1925" cy="422"/>
              </a:xfrm>
            </p:grpSpPr>
            <p:sp>
              <p:nvSpPr>
                <p:cNvPr id="155" name="Shape 155"/>
                <p:cNvSpPr/>
                <p:nvPr/>
              </p:nvSpPr>
              <p:spPr>
                <a:xfrm>
                  <a:off x="2953" y="403"/>
                  <a:ext cx="1839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Shape/Volume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56" name="Shape 156"/>
                <p:cNvSpPr/>
                <p:nvPr/>
              </p:nvSpPr>
              <p:spPr>
                <a:xfrm>
                  <a:off x="2910" y="403"/>
                  <a:ext cx="1925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57" name="Shape 157"/>
              <p:cNvGrpSpPr/>
              <p:nvPr/>
            </p:nvGrpSpPr>
            <p:grpSpPr>
              <a:xfrm>
                <a:off x="0" y="825"/>
                <a:ext cx="520" cy="536"/>
                <a:chOff x="0" y="825"/>
                <a:chExt cx="520" cy="536"/>
              </a:xfrm>
            </p:grpSpPr>
            <p:sp>
              <p:nvSpPr>
                <p:cNvPr id="158" name="Shape 158"/>
                <p:cNvSpPr/>
                <p:nvPr/>
              </p:nvSpPr>
              <p:spPr>
                <a:xfrm>
                  <a:off x="43" y="825"/>
                  <a:ext cx="434" cy="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0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Solid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59" name="Shape 159"/>
                <p:cNvSpPr/>
                <p:nvPr/>
              </p:nvSpPr>
              <p:spPr>
                <a:xfrm>
                  <a:off x="0" y="825"/>
                  <a:ext cx="520" cy="536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60" name="Shape 160"/>
              <p:cNvGrpSpPr/>
              <p:nvPr/>
            </p:nvGrpSpPr>
            <p:grpSpPr>
              <a:xfrm>
                <a:off x="521" y="825"/>
                <a:ext cx="1339" cy="536"/>
                <a:chOff x="521" y="825"/>
                <a:chExt cx="1339" cy="536"/>
              </a:xfrm>
            </p:grpSpPr>
            <p:sp>
              <p:nvSpPr>
                <p:cNvPr id="161" name="Shape 161"/>
                <p:cNvSpPr/>
                <p:nvPr/>
              </p:nvSpPr>
              <p:spPr>
                <a:xfrm>
                  <a:off x="563" y="825"/>
                  <a:ext cx="1252" cy="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Very little; slow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1200" b="0" i="0" u="none" strike="noStrike" cap="none">
                      <a:solidFill>
                        <a:srgbClr val="FFFFFF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 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62" name="Shape 162"/>
                <p:cNvSpPr/>
                <p:nvPr/>
              </p:nvSpPr>
              <p:spPr>
                <a:xfrm>
                  <a:off x="521" y="825"/>
                  <a:ext cx="1339" cy="536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63" name="Shape 163"/>
              <p:cNvGrpSpPr/>
              <p:nvPr/>
            </p:nvGrpSpPr>
            <p:grpSpPr>
              <a:xfrm>
                <a:off x="1860" y="825"/>
                <a:ext cx="1049" cy="536"/>
                <a:chOff x="1860" y="825"/>
                <a:chExt cx="1049" cy="536"/>
              </a:xfrm>
            </p:grpSpPr>
            <p:sp>
              <p:nvSpPr>
                <p:cNvPr id="164" name="Shape 164"/>
                <p:cNvSpPr/>
                <p:nvPr/>
              </p:nvSpPr>
              <p:spPr>
                <a:xfrm>
                  <a:off x="1903" y="825"/>
                  <a:ext cx="963" cy="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Tightly packed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65" name="Shape 165"/>
                <p:cNvSpPr/>
                <p:nvPr/>
              </p:nvSpPr>
              <p:spPr>
                <a:xfrm>
                  <a:off x="1860" y="825"/>
                  <a:ext cx="1049" cy="536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66" name="Shape 166"/>
              <p:cNvGrpSpPr/>
              <p:nvPr/>
            </p:nvGrpSpPr>
            <p:grpSpPr>
              <a:xfrm>
                <a:off x="2910" y="825"/>
                <a:ext cx="1925" cy="536"/>
                <a:chOff x="2910" y="825"/>
                <a:chExt cx="1925" cy="536"/>
              </a:xfrm>
            </p:grpSpPr>
            <p:sp>
              <p:nvSpPr>
                <p:cNvPr id="167" name="Shape 167"/>
                <p:cNvSpPr/>
                <p:nvPr/>
              </p:nvSpPr>
              <p:spPr>
                <a:xfrm>
                  <a:off x="2953" y="825"/>
                  <a:ext cx="1839" cy="53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Definite shape and volume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68" name="Shape 168"/>
                <p:cNvSpPr/>
                <p:nvPr/>
              </p:nvSpPr>
              <p:spPr>
                <a:xfrm>
                  <a:off x="2910" y="825"/>
                  <a:ext cx="1925" cy="536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69" name="Shape 169"/>
              <p:cNvGrpSpPr/>
              <p:nvPr/>
            </p:nvGrpSpPr>
            <p:grpSpPr>
              <a:xfrm>
                <a:off x="0" y="1361"/>
                <a:ext cx="520" cy="422"/>
                <a:chOff x="0" y="1361"/>
                <a:chExt cx="520" cy="422"/>
              </a:xfrm>
            </p:grpSpPr>
            <p:sp>
              <p:nvSpPr>
                <p:cNvPr id="170" name="Shape 170"/>
                <p:cNvSpPr/>
                <p:nvPr/>
              </p:nvSpPr>
              <p:spPr>
                <a:xfrm>
                  <a:off x="43" y="1361"/>
                  <a:ext cx="434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16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Liquid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1" name="Shape 171"/>
                <p:cNvSpPr/>
                <p:nvPr/>
              </p:nvSpPr>
              <p:spPr>
                <a:xfrm>
                  <a:off x="0" y="1361"/>
                  <a:ext cx="520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72" name="Shape 172"/>
              <p:cNvGrpSpPr/>
              <p:nvPr/>
            </p:nvGrpSpPr>
            <p:grpSpPr>
              <a:xfrm>
                <a:off x="521" y="1361"/>
                <a:ext cx="1339" cy="422"/>
                <a:chOff x="521" y="1361"/>
                <a:chExt cx="1339" cy="422"/>
              </a:xfrm>
            </p:grpSpPr>
            <p:sp>
              <p:nvSpPr>
                <p:cNvPr id="173" name="Shape 173"/>
                <p:cNvSpPr/>
                <p:nvPr/>
              </p:nvSpPr>
              <p:spPr>
                <a:xfrm>
                  <a:off x="563" y="1361"/>
                  <a:ext cx="1252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Free to move; faster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4" name="Shape 174"/>
                <p:cNvSpPr/>
                <p:nvPr/>
              </p:nvSpPr>
              <p:spPr>
                <a:xfrm>
                  <a:off x="521" y="1361"/>
                  <a:ext cx="1339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75" name="Shape 175"/>
              <p:cNvGrpSpPr/>
              <p:nvPr/>
            </p:nvGrpSpPr>
            <p:grpSpPr>
              <a:xfrm>
                <a:off x="1860" y="1361"/>
                <a:ext cx="1049" cy="422"/>
                <a:chOff x="1860" y="1361"/>
                <a:chExt cx="1049" cy="422"/>
              </a:xfrm>
            </p:grpSpPr>
            <p:sp>
              <p:nvSpPr>
                <p:cNvPr id="176" name="Shape 176"/>
                <p:cNvSpPr/>
                <p:nvPr/>
              </p:nvSpPr>
              <p:spPr>
                <a:xfrm>
                  <a:off x="1903" y="1361"/>
                  <a:ext cx="963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Close together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77" name="Shape 177"/>
                <p:cNvSpPr/>
                <p:nvPr/>
              </p:nvSpPr>
              <p:spPr>
                <a:xfrm>
                  <a:off x="1860" y="1361"/>
                  <a:ext cx="1049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78" name="Shape 178"/>
              <p:cNvGrpSpPr/>
              <p:nvPr/>
            </p:nvGrpSpPr>
            <p:grpSpPr>
              <a:xfrm>
                <a:off x="2910" y="1361"/>
                <a:ext cx="1925" cy="422"/>
                <a:chOff x="2910" y="1361"/>
                <a:chExt cx="1925" cy="422"/>
              </a:xfrm>
            </p:grpSpPr>
            <p:sp>
              <p:nvSpPr>
                <p:cNvPr id="179" name="Shape 179"/>
                <p:cNvSpPr/>
                <p:nvPr/>
              </p:nvSpPr>
              <p:spPr>
                <a:xfrm>
                  <a:off x="2953" y="1361"/>
                  <a:ext cx="1839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No definite shape; definite volume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80" name="Shape 180"/>
                <p:cNvSpPr/>
                <p:nvPr/>
              </p:nvSpPr>
              <p:spPr>
                <a:xfrm>
                  <a:off x="2910" y="1361"/>
                  <a:ext cx="1925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81" name="Shape 181"/>
              <p:cNvGrpSpPr/>
              <p:nvPr/>
            </p:nvGrpSpPr>
            <p:grpSpPr>
              <a:xfrm>
                <a:off x="0" y="1784"/>
                <a:ext cx="520" cy="422"/>
                <a:chOff x="0" y="1784"/>
                <a:chExt cx="520" cy="422"/>
              </a:xfrm>
            </p:grpSpPr>
            <p:sp>
              <p:nvSpPr>
                <p:cNvPr id="182" name="Shape 182"/>
                <p:cNvSpPr/>
                <p:nvPr/>
              </p:nvSpPr>
              <p:spPr>
                <a:xfrm>
                  <a:off x="43" y="1784"/>
                  <a:ext cx="434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4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Gas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83" name="Shape 183"/>
                <p:cNvSpPr/>
                <p:nvPr/>
              </p:nvSpPr>
              <p:spPr>
                <a:xfrm>
                  <a:off x="0" y="1784"/>
                  <a:ext cx="520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84" name="Shape 184"/>
              <p:cNvGrpSpPr/>
              <p:nvPr/>
            </p:nvGrpSpPr>
            <p:grpSpPr>
              <a:xfrm>
                <a:off x="521" y="1784"/>
                <a:ext cx="1339" cy="422"/>
                <a:chOff x="521" y="1784"/>
                <a:chExt cx="1339" cy="422"/>
              </a:xfrm>
            </p:grpSpPr>
            <p:sp>
              <p:nvSpPr>
                <p:cNvPr id="185" name="Shape 185"/>
                <p:cNvSpPr/>
                <p:nvPr/>
              </p:nvSpPr>
              <p:spPr>
                <a:xfrm>
                  <a:off x="563" y="1784"/>
                  <a:ext cx="1252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Very fast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86" name="Shape 186"/>
                <p:cNvSpPr/>
                <p:nvPr/>
              </p:nvSpPr>
              <p:spPr>
                <a:xfrm>
                  <a:off x="521" y="1784"/>
                  <a:ext cx="1339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87" name="Shape 187"/>
              <p:cNvGrpSpPr/>
              <p:nvPr/>
            </p:nvGrpSpPr>
            <p:grpSpPr>
              <a:xfrm>
                <a:off x="1860" y="1784"/>
                <a:ext cx="1049" cy="422"/>
                <a:chOff x="1860" y="1784"/>
                <a:chExt cx="1049" cy="422"/>
              </a:xfrm>
            </p:grpSpPr>
            <p:sp>
              <p:nvSpPr>
                <p:cNvPr id="188" name="Shape 188"/>
                <p:cNvSpPr/>
                <p:nvPr/>
              </p:nvSpPr>
              <p:spPr>
                <a:xfrm>
                  <a:off x="1903" y="1784"/>
                  <a:ext cx="963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Very far apart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0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89" name="Shape 189"/>
                <p:cNvSpPr/>
                <p:nvPr/>
              </p:nvSpPr>
              <p:spPr>
                <a:xfrm>
                  <a:off x="1860" y="1784"/>
                  <a:ext cx="1049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grpSp>
            <p:nvGrpSpPr>
              <p:cNvPr id="190" name="Shape 190"/>
              <p:cNvGrpSpPr/>
              <p:nvPr/>
            </p:nvGrpSpPr>
            <p:grpSpPr>
              <a:xfrm>
                <a:off x="2910" y="1784"/>
                <a:ext cx="1925" cy="422"/>
                <a:chOff x="2910" y="1784"/>
                <a:chExt cx="1925" cy="422"/>
              </a:xfrm>
            </p:grpSpPr>
            <p:sp>
              <p:nvSpPr>
                <p:cNvPr id="191" name="Shape 191"/>
                <p:cNvSpPr/>
                <p:nvPr/>
              </p:nvSpPr>
              <p:spPr>
                <a:xfrm>
                  <a:off x="2953" y="1784"/>
                  <a:ext cx="1839" cy="42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SzPct val="25000"/>
                    <a:buNone/>
                  </a:pPr>
                  <a:r>
                    <a:rPr lang="en-US" sz="2800" b="0" i="0" u="none" strike="noStrike" cap="non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No definite shape; fills container</a:t>
                  </a: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 b="0" i="0" u="none" strike="noStrike" cap="non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92" name="Shape 192"/>
                <p:cNvSpPr/>
                <p:nvPr/>
              </p:nvSpPr>
              <p:spPr>
                <a:xfrm>
                  <a:off x="2910" y="1784"/>
                  <a:ext cx="1925" cy="422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p:sp>
          <p:nvSpPr>
            <p:cNvPr id="193" name="Shape 193"/>
            <p:cNvSpPr/>
            <p:nvPr/>
          </p:nvSpPr>
          <p:spPr>
            <a:xfrm>
              <a:off x="-2" y="400"/>
              <a:ext cx="4841" cy="1808"/>
            </a:xfrm>
            <a:prstGeom prst="rect">
              <a:avLst/>
            </a:prstGeom>
            <a:noFill/>
            <a:ln w="11100" cap="flat" cmpd="sng">
              <a:solidFill>
                <a:srgbClr val="A0A0A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idx="1"/>
          </p:nvPr>
        </p:nvSpPr>
        <p:spPr>
          <a:xfrm>
            <a:off x="304800" y="1447800"/>
            <a:ext cx="8381999" cy="51053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Protons and neutrons are responsible for most of the atomic mass of an atom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number of protons and neutrons in an atom are the </a:t>
            </a:r>
            <a:r>
              <a:rPr lang="en-US" sz="36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mass number </a:t>
            </a: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of that atom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Atomic Mass</a:t>
            </a:r>
          </a:p>
        </p:txBody>
      </p:sp>
      <p:pic>
        <p:nvPicPr>
          <p:cNvPr id="312" name="Shape 3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733800"/>
            <a:ext cx="411797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idx="1"/>
          </p:nvPr>
        </p:nvSpPr>
        <p:spPr>
          <a:xfrm>
            <a:off x="0" y="1600200"/>
            <a:ext cx="4800600" cy="48767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any given element, all nuclei have the same number of protons, but the number of </a:t>
            </a: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neutrons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may vary. 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These atoms of the same element with </a:t>
            </a: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different atomic masses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are called </a:t>
            </a: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isotopes</a:t>
            </a:r>
            <a:r>
              <a:rPr lang="en-US" sz="32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Isotopes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 l="12308" t="7412" r="4922" b="7413"/>
          <a:stretch/>
        </p:blipFill>
        <p:spPr>
          <a:xfrm>
            <a:off x="4724400" y="2209800"/>
            <a:ext cx="4162425" cy="352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30271"/>
            <a:ext cx="8915400" cy="1981200"/>
          </a:xfrm>
        </p:spPr>
        <p:txBody>
          <a:bodyPr/>
          <a:lstStyle/>
          <a:p>
            <a:r>
              <a:rPr lang="en-US" dirty="0"/>
              <a:t>SPS4. Students will investigate the arrangement of the Periodic Table</a:t>
            </a:r>
          </a:p>
        </p:txBody>
      </p:sp>
      <p:pic>
        <p:nvPicPr>
          <p:cNvPr id="4" name="Picture 3" descr="period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71700"/>
            <a:ext cx="59436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70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32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Remember to use the Periodic Table provided on the Test</a:t>
            </a: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00200"/>
            <a:ext cx="8458200" cy="5097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1775"/>
            <a:ext cx="8229600" cy="555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598834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Periods are the rows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2550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/>
        </p:nvSpPr>
        <p:spPr>
          <a:xfrm>
            <a:off x="304800" y="304800"/>
            <a:ext cx="4114800" cy="6172199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9____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8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88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5400" b="0" i="0" u="sng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Fluorine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18.998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2,7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4" name="Shape 334"/>
          <p:cNvCxnSpPr/>
          <p:nvPr/>
        </p:nvCxnSpPr>
        <p:spPr>
          <a:xfrm rot="10800000">
            <a:off x="2362199" y="838200"/>
            <a:ext cx="35052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35" name="Shape 335"/>
          <p:cNvCxnSpPr/>
          <p:nvPr/>
        </p:nvCxnSpPr>
        <p:spPr>
          <a:xfrm rot="10800000">
            <a:off x="2819399" y="1828800"/>
            <a:ext cx="14478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36" name="Shape 336"/>
          <p:cNvCxnSpPr/>
          <p:nvPr/>
        </p:nvCxnSpPr>
        <p:spPr>
          <a:xfrm rot="10800000">
            <a:off x="4114800" y="2895600"/>
            <a:ext cx="1904999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37" name="Shape 337"/>
          <p:cNvCxnSpPr/>
          <p:nvPr/>
        </p:nvCxnSpPr>
        <p:spPr>
          <a:xfrm rot="10800000">
            <a:off x="3810000" y="3581400"/>
            <a:ext cx="2133599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38" name="Shape 338"/>
          <p:cNvCxnSpPr/>
          <p:nvPr/>
        </p:nvCxnSpPr>
        <p:spPr>
          <a:xfrm flipH="1">
            <a:off x="3200400" y="5275262"/>
            <a:ext cx="1219199" cy="5873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339" name="Shape 339"/>
          <p:cNvSpPr txBox="1"/>
          <p:nvPr/>
        </p:nvSpPr>
        <p:spPr>
          <a:xfrm>
            <a:off x="6019800" y="609600"/>
            <a:ext cx="3124199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Atomic Number</a:t>
            </a:r>
          </a:p>
        </p:txBody>
      </p:sp>
      <p:sp>
        <p:nvSpPr>
          <p:cNvPr id="340" name="Shape 340"/>
          <p:cNvSpPr txBox="1"/>
          <p:nvPr/>
        </p:nvSpPr>
        <p:spPr>
          <a:xfrm>
            <a:off x="4343400" y="1524000"/>
            <a:ext cx="3124199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Atomic Symbol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6080125" y="2703513"/>
            <a:ext cx="2835274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Element name</a:t>
            </a:r>
          </a:p>
        </p:txBody>
      </p:sp>
      <p:sp>
        <p:nvSpPr>
          <p:cNvPr id="342" name="Shape 342"/>
          <p:cNvSpPr txBox="1"/>
          <p:nvPr/>
        </p:nvSpPr>
        <p:spPr>
          <a:xfrm>
            <a:off x="6156325" y="3240088"/>
            <a:ext cx="2530475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Atomic Mass</a:t>
            </a:r>
          </a:p>
        </p:txBody>
      </p:sp>
      <p:sp>
        <p:nvSpPr>
          <p:cNvPr id="343" name="Shape 343"/>
          <p:cNvSpPr txBox="1"/>
          <p:nvPr/>
        </p:nvSpPr>
        <p:spPr>
          <a:xfrm>
            <a:off x="4419600" y="5029200"/>
            <a:ext cx="47244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# of electrons per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idx="1"/>
          </p:nvPr>
        </p:nvSpPr>
        <p:spPr>
          <a:xfrm>
            <a:off x="0" y="1447800"/>
            <a:ext cx="9144000" cy="45720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solution is a </a:t>
            </a: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homogeneous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mixture composed of a solute and a solvent. 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solute is the dissolved substance in a solution.  There is less of it.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ahom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salt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salt water		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ahoma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sugar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soda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ahoma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carbon dioxide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soda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solvent is the dissolving medium.  You have more of it.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ahoma"/>
              <a:buNone/>
            </a:pPr>
            <a:r>
              <a:rPr lang="en-US" sz="28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water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salt water	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Tahoma"/>
              <a:buNone/>
            </a:pPr>
            <a:r>
              <a:rPr lang="en-US" sz="2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water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sodas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SPS6.  Students will investigate the properties of solutions.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Shape 357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2538412" y="2300287"/>
            <a:ext cx="4067175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Dilute vs Concentrated</a:t>
            </a: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Shape 36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823389" y="1748095"/>
            <a:ext cx="7497222" cy="4123810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Saturation of Solutions</a:t>
            </a: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idx="1"/>
          </p:nvPr>
        </p:nvSpPr>
        <p:spPr>
          <a:xfrm>
            <a:off x="2971800" y="1371600"/>
            <a:ext cx="6172199" cy="48006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Electrolytes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substances whose water solution conducts electricity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ionic compounds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such as NaCl  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9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acids and bases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such as HCl  (hydrochloric acid) and NaOH (sodium hydroxide)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Non electrolytes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substances whose aqueous solutions do not contain ions and do not conduct an electrical current.  </a:t>
            </a:r>
          </a:p>
        </p:txBody>
      </p:sp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Conductivity of Solutions </a:t>
            </a:r>
          </a:p>
        </p:txBody>
      </p:sp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 l="4572" t="2081" r="2285" b="2081"/>
          <a:stretch/>
        </p:blipFill>
        <p:spPr>
          <a:xfrm>
            <a:off x="228600" y="1905000"/>
            <a:ext cx="2895600" cy="380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12633" b="16842"/>
          <a:stretch/>
        </p:blipFill>
        <p:spPr>
          <a:xfrm>
            <a:off x="762000" y="1752600"/>
            <a:ext cx="7543800" cy="2543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Solid             Liquid             Gas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t="2917" b="2916"/>
          <a:stretch/>
        </p:blipFill>
        <p:spPr>
          <a:xfrm>
            <a:off x="762000" y="4343400"/>
            <a:ext cx="7543800" cy="2278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7543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SPS3. Students will distinguish the characteristics and components of radioactivity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altLang="en-US" sz="4000" dirty="0" smtClean="0"/>
              <a:t>Radioactive Decay</a:t>
            </a:r>
            <a:br>
              <a:rPr lang="en-US" altLang="en-US" sz="4000" dirty="0" smtClean="0"/>
            </a:br>
            <a:r>
              <a:rPr lang="en-US" altLang="en-US" sz="4000" dirty="0" smtClean="0"/>
              <a:t>Alpha </a:t>
            </a:r>
            <a:r>
              <a:rPr lang="en-US" altLang="en-US" sz="4000" dirty="0"/>
              <a:t>Particle – Helium nucleus</a:t>
            </a:r>
            <a:br>
              <a:rPr lang="en-US" altLang="en-US" sz="4000" dirty="0"/>
            </a:br>
            <a:r>
              <a:rPr lang="en-US" altLang="en-US" sz="4000" dirty="0"/>
              <a:t>Beta </a:t>
            </a:r>
            <a:r>
              <a:rPr lang="en-US" altLang="en-US" sz="4000" dirty="0" smtClean="0"/>
              <a:t>Particle – electron</a:t>
            </a:r>
            <a:br>
              <a:rPr lang="en-US" altLang="en-US" sz="4000" dirty="0" smtClean="0"/>
            </a:br>
            <a:r>
              <a:rPr lang="en-US" altLang="en-US" sz="4000" dirty="0" smtClean="0"/>
              <a:t>Gamma Ray – high-energy photon</a:t>
            </a:r>
            <a:br>
              <a:rPr lang="en-US" altLang="en-US" sz="4000" dirty="0" smtClean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 smtClean="0"/>
              <a:t>Half Life</a:t>
            </a:r>
            <a:br>
              <a:rPr lang="en-US" altLang="en-US" sz="4000" dirty="0" smtClean="0"/>
            </a:br>
            <a:r>
              <a:rPr lang="en-US" altLang="en-US" sz="4000" dirty="0"/>
              <a:t>Amount of time it takes for one half of a sample of radioactive atoms to decay</a:t>
            </a:r>
            <a:br>
              <a:rPr lang="en-US" altLang="en-US" sz="4000" dirty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74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idx="1"/>
          </p:nvPr>
        </p:nvSpPr>
        <p:spPr>
          <a:xfrm>
            <a:off x="0" y="1676400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Alpha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Beta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Gamma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Radiation</a:t>
            </a:r>
          </a:p>
        </p:txBody>
      </p:sp>
      <p:pic>
        <p:nvPicPr>
          <p:cNvPr id="379" name="Shape 3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625" y="1828800"/>
            <a:ext cx="6835774" cy="46481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0" name="Shape 380"/>
          <p:cNvCxnSpPr/>
          <p:nvPr/>
        </p:nvCxnSpPr>
        <p:spPr>
          <a:xfrm rot="10800000" flipH="1">
            <a:off x="2514600" y="2590800"/>
            <a:ext cx="1904999" cy="46037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81" name="Shape 381"/>
          <p:cNvCxnSpPr/>
          <p:nvPr/>
        </p:nvCxnSpPr>
        <p:spPr>
          <a:xfrm rot="10800000" flipH="1">
            <a:off x="2667000" y="3733800"/>
            <a:ext cx="3048000" cy="76199"/>
          </a:xfrm>
          <a:prstGeom prst="straightConnector1">
            <a:avLst/>
          </a:prstGeom>
          <a:noFill/>
          <a:ln w="9525" cap="flat" cmpd="sng">
            <a:solidFill>
              <a:srgbClr val="0066FF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382" name="Shape 382"/>
          <p:cNvCxnSpPr/>
          <p:nvPr/>
        </p:nvCxnSpPr>
        <p:spPr>
          <a:xfrm rot="10800000" flipH="1">
            <a:off x="2286000" y="4846638"/>
            <a:ext cx="4953000" cy="46036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228600" y="274637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6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1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Explain the process of half-life as related to radioactive decay</a:t>
            </a:r>
            <a:r>
              <a:rPr lang="en-US" sz="324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4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24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381000" y="1524000"/>
            <a:ext cx="8763000" cy="112871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time it takes for half of a radioactive element to decay is its half-life. </a:t>
            </a:r>
          </a:p>
        </p:txBody>
      </p:sp>
      <p:pic>
        <p:nvPicPr>
          <p:cNvPr id="390" name="Shape 390"/>
          <p:cNvPicPr preferRelativeResize="0">
            <a:picLocks noGrp="1"/>
          </p:cNvPicPr>
          <p:nvPr>
            <p:ph type="clipArt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0" y="2667000"/>
            <a:ext cx="5714999" cy="392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143000"/>
            <a:ext cx="60198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Half Life Calculation</a:t>
            </a:r>
          </a:p>
          <a:p>
            <a:endParaRPr lang="en-US" sz="4400" dirty="0"/>
          </a:p>
          <a:p>
            <a:r>
              <a:rPr lang="en-US" altLang="en-US" sz="4400" dirty="0"/>
              <a:t>You have 400 mg of a radioisotope with a half-life of 5 minutes.  How much will be left after 30 minutes?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4596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Physics Review</a:t>
            </a:r>
          </a:p>
        </p:txBody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idx="1"/>
          </p:nvPr>
        </p:nvSpPr>
        <p:spPr>
          <a:xfrm>
            <a:off x="0" y="2362200"/>
            <a:ext cx="54102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most common energy conversion is the conversion between potential and kinetic energy.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forms of energy can be in either of two states: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Potential - stored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Kinetic - motion</a:t>
            </a:r>
          </a:p>
        </p:txBody>
      </p:sp>
      <p:sp>
        <p:nvSpPr>
          <p:cNvPr id="401" name="Shape 401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3600" dirty="0"/>
              <a:t>SPS7. Students will relate transformations and flow of energy within a </a:t>
            </a:r>
            <a:r>
              <a:rPr lang="en-US" sz="3600" dirty="0" smtClean="0"/>
              <a:t>system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500" b="1" i="0" u="none" strike="noStrike" cap="none" dirty="0" smtClean="0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States </a:t>
            </a:r>
            <a:r>
              <a:rPr lang="en-US" sz="4500" b="1" i="0" u="none" strike="noStrike" cap="none" dirty="0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of Energy</a:t>
            </a:r>
          </a:p>
        </p:txBody>
      </p:sp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2600" y="1681163"/>
            <a:ext cx="3314700" cy="4995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Law of Conservation of Energy – energy cannot be created or destroyed</a:t>
            </a:r>
          </a:p>
          <a:p>
            <a:pPr marL="438150" marR="0" lvl="1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Energy can be defined as the ability to do work.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Because of the direct connection between energy and work, energy is measured in the same unit as work: joules (J).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addition to using energy to do work, objects gain energy because work is being done on them.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Forms of Energy</a:t>
            </a:r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914400" y="1827213"/>
            <a:ext cx="4495800" cy="41148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The five main forms of energy are:</a:t>
            </a:r>
          </a:p>
          <a:p>
            <a:pPr marL="730250" marR="0" lvl="1" indent="-273050" algn="l" rtl="0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Thermal</a:t>
            </a:r>
          </a:p>
          <a:p>
            <a:pPr marL="730250" marR="0" lvl="1" indent="-273050" algn="l" rtl="0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Chemical</a:t>
            </a:r>
          </a:p>
          <a:p>
            <a:pPr marL="730250" marR="0" lvl="1" indent="-273050" algn="l" rtl="0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Electromagnetic</a:t>
            </a:r>
          </a:p>
          <a:p>
            <a:pPr marL="730250" marR="0" lvl="1" indent="-273050" algn="l" rtl="0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Nuclear</a:t>
            </a:r>
          </a:p>
          <a:p>
            <a:pPr marL="730250" marR="0" lvl="1" indent="-273050" algn="l" rtl="0">
              <a:spcBef>
                <a:spcPts val="5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Mechanical</a:t>
            </a:r>
          </a:p>
        </p:txBody>
      </p:sp>
      <p:pic>
        <p:nvPicPr>
          <p:cNvPr id="416" name="Shape 4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tretch/>
        </p:blipFill>
        <p:spPr>
          <a:xfrm>
            <a:off x="6559550" y="3551238"/>
            <a:ext cx="66675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Thermal &amp; Chemical Energy</a:t>
            </a:r>
          </a:p>
        </p:txBody>
      </p:sp>
      <p:sp>
        <p:nvSpPr>
          <p:cNvPr id="422" name="Shape 422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599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molecular motion of the atoms is called thermal energy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Thermal energy can be produced by friction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Thermal energy causes changes in temperature and phase of any form of matter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Examples : solar &amp; geothermal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sz="half" idx="2"/>
          </p:nvPr>
        </p:nvSpPr>
        <p:spPr>
          <a:xfrm>
            <a:off x="4648200" y="1676400"/>
            <a:ext cx="4038599" cy="46243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Chemical energy is required to bond atoms together.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And when bonds are broken, energy is released.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Examples: biomass</a:t>
            </a: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4800600"/>
            <a:ext cx="2203450" cy="18240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Shape 425"/>
          <p:cNvCxnSpPr/>
          <p:nvPr/>
        </p:nvCxnSpPr>
        <p:spPr>
          <a:xfrm>
            <a:off x="6477000" y="4191000"/>
            <a:ext cx="754063" cy="884238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idx="1"/>
          </p:nvPr>
        </p:nvSpPr>
        <p:spPr>
          <a:xfrm>
            <a:off x="5715000" y="1447800"/>
            <a:ext cx="34290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Convection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movement of gas  or liquid particles spreads heat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Conduction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heat is  transferred by particles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touching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Radiation 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4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heat is transferred in matter or space by means of    electromagnetic waves</a:t>
            </a:r>
          </a:p>
        </p:txBody>
      </p:sp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Heat Transfer</a:t>
            </a:r>
          </a:p>
        </p:txBody>
      </p:sp>
      <p:sp>
        <p:nvSpPr>
          <p:cNvPr id="432" name="Shape 43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375" y="2057400"/>
            <a:ext cx="5432424" cy="4025899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idx="1"/>
          </p:nvPr>
        </p:nvSpPr>
        <p:spPr>
          <a:xfrm>
            <a:off x="0" y="1600200"/>
            <a:ext cx="4495800" cy="50291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1076"/>
              <a:buFont typeface="Noto Sans Symbols"/>
              <a:buChar char="◼"/>
            </a:pPr>
            <a:r>
              <a:rPr lang="en-US" sz="263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Plasmas consist of freely moving charged particles, i.e., electrons and ions. </a:t>
            </a: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1076"/>
              <a:buFont typeface="Noto Sans Symbols"/>
              <a:buChar char="◼"/>
            </a:pPr>
            <a:r>
              <a:rPr lang="en-US" sz="263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Lightning creates a jagged column of plasma. </a:t>
            </a: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1076"/>
              <a:buFont typeface="Noto Sans Symbols"/>
              <a:buChar char="◼"/>
            </a:pPr>
            <a:r>
              <a:rPr lang="en-US" sz="263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an electric current is passed through neon gas, it produces both plasma and light. </a:t>
            </a:r>
          </a:p>
          <a:p>
            <a:pPr marL="438150" marR="0" lvl="0" indent="-3238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1076"/>
              <a:buFont typeface="Noto Sans Symbols"/>
              <a:buChar char="◼"/>
            </a:pPr>
            <a:r>
              <a:rPr lang="en-US" sz="263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 of a comet's streaming tail is plasma from gas ionized by sunlight and other processes. </a:t>
            </a:r>
          </a:p>
          <a:p>
            <a:pPr marL="438150" marR="0" lvl="0" indent="-32385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1076"/>
              <a:buFont typeface="Noto Sans Symbols"/>
              <a:buChar char="◼"/>
            </a:pPr>
            <a:r>
              <a:rPr lang="en-US" sz="263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Sun is a ball of plasma.</a:t>
            </a: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360"/>
              <a:buFont typeface="Noto Sans Symbols"/>
              <a:buNone/>
            </a:pPr>
            <a:endParaRPr sz="248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360"/>
              <a:buFont typeface="Noto Sans Symbols"/>
              <a:buNone/>
            </a:pPr>
            <a:endParaRPr sz="248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Plasma- the 4</a:t>
            </a:r>
            <a:r>
              <a:rPr lang="en-US" sz="4400" b="1" i="0" u="none" strike="noStrike" cap="none" baseline="3000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44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state of matter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4537" y="1828800"/>
            <a:ext cx="4589462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idx="1"/>
          </p:nvPr>
        </p:nvSpPr>
        <p:spPr>
          <a:xfrm>
            <a:off x="0" y="1600200"/>
            <a:ext cx="44958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Light is a form of electromagnetic energy</a:t>
            </a:r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color of light (Roy G Biv) represents a different amount of electromagnetic energy</a:t>
            </a:r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Electromagnetic Energy is also carried by X-rays, radio waves, and laser light</a:t>
            </a:r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Examples: solar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Electromagnetic Energy</a:t>
            </a:r>
          </a:p>
        </p:txBody>
      </p:sp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 l="3636" t="2631" r="7271" b="2631"/>
          <a:stretch/>
        </p:blipFill>
        <p:spPr>
          <a:xfrm>
            <a:off x="4495800" y="1752600"/>
            <a:ext cx="4489449" cy="42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Nuclear Energy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sz="half" idx="1"/>
          </p:nvPr>
        </p:nvSpPr>
        <p:spPr>
          <a:xfrm>
            <a:off x="381000" y="1524000"/>
            <a:ext cx="4038599" cy="4624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40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Fission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splitting of the atomic nucleus 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nuclear power plant</a:t>
            </a:r>
          </a:p>
        </p:txBody>
      </p:sp>
      <p:sp>
        <p:nvSpPr>
          <p:cNvPr id="447" name="Shape 447"/>
          <p:cNvSpPr txBox="1">
            <a:spLocks noGrp="1"/>
          </p:cNvSpPr>
          <p:nvPr>
            <p:ph sz="half" idx="2"/>
          </p:nvPr>
        </p:nvSpPr>
        <p:spPr>
          <a:xfrm>
            <a:off x="4648200" y="1524000"/>
            <a:ext cx="4038599" cy="46243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40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Fusion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light nuclei </a:t>
            </a:r>
            <a:r>
              <a:rPr lang="en-US" sz="2800" b="1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fuse</a:t>
            </a:r>
            <a:r>
              <a:rPr lang="en-US" sz="2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 sz="2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combine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Example:  Nuclear Power Plants</a:t>
            </a:r>
            <a:endParaRPr lang="en-US" sz="28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8" name="Shape 4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4038600"/>
            <a:ext cx="4248149" cy="2666999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49" name="Shape 4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4038600"/>
            <a:ext cx="3965574" cy="2635249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idx="1"/>
          </p:nvPr>
        </p:nvSpPr>
        <p:spPr>
          <a:xfrm>
            <a:off x="0" y="1600200"/>
            <a:ext cx="3962399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When work is done to an object, it acquires energy. The energy it acquires is known as </a:t>
            </a: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mechanical energy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Examples: wind, hydroelectric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Mechanical Energy</a:t>
            </a:r>
          </a:p>
        </p:txBody>
      </p:sp>
      <p:pic>
        <p:nvPicPr>
          <p:cNvPr id="456" name="Shape 4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7900" y="2286000"/>
            <a:ext cx="5438774" cy="3809999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idx="1"/>
          </p:nvPr>
        </p:nvSpPr>
        <p:spPr>
          <a:xfrm>
            <a:off x="0" y="1371600"/>
            <a:ext cx="5029199" cy="19811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 forms of energy can be converted into other forms.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Energy conversions</a:t>
            </a:r>
          </a:p>
        </p:txBody>
      </p:sp>
      <p:pic>
        <p:nvPicPr>
          <p:cNvPr id="463" name="Shape 463"/>
          <p:cNvPicPr preferRelativeResize="0"/>
          <p:nvPr/>
        </p:nvPicPr>
        <p:blipFill rotWithShape="1">
          <a:blip r:embed="rId3">
            <a:alphaModFix/>
          </a:blip>
          <a:srcRect l="14999" r="12500" b="7537"/>
          <a:stretch/>
        </p:blipFill>
        <p:spPr>
          <a:xfrm>
            <a:off x="5111750" y="1905000"/>
            <a:ext cx="4032249" cy="290036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 txBox="1"/>
          <p:nvPr/>
        </p:nvSpPr>
        <p:spPr>
          <a:xfrm>
            <a:off x="5638801" y="4953000"/>
            <a:ext cx="35051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Chemical → Heat →Mechanical</a:t>
            </a:r>
          </a:p>
        </p:txBody>
      </p:sp>
      <p:pic>
        <p:nvPicPr>
          <p:cNvPr id="465" name="Shape 465"/>
          <p:cNvPicPr preferRelativeResize="0"/>
          <p:nvPr/>
        </p:nvPicPr>
        <p:blipFill rotWithShape="1">
          <a:blip r:embed="rId4">
            <a:alphaModFix/>
          </a:blip>
          <a:srcRect l="3824" t="5565" r="1911" b="2783"/>
          <a:stretch/>
        </p:blipFill>
        <p:spPr>
          <a:xfrm>
            <a:off x="152400" y="3200400"/>
            <a:ext cx="5006975" cy="334486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idx="1"/>
          </p:nvPr>
        </p:nvSpPr>
        <p:spPr>
          <a:xfrm>
            <a:off x="0" y="1066800"/>
            <a:ext cx="5105399" cy="57912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inclined plane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ramp, stairs 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wedge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two inclined planes screwdriver, knife, axe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screw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inclined plane wrapped around a cylinder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pulley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revolution around a fixed point; more pulleys  easier work 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lever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has a fulcrum  like a see-saw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wheel and axle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bicycle, car, doorknob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2800" dirty="0"/>
              <a:t>S8. Students will determine relationships among force, mass, and motion</a:t>
            </a:r>
            <a:r>
              <a:rPr lang="en-US" sz="2800" dirty="0" smtClean="0"/>
              <a:t>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i="0" u="none" strike="noStrike" cap="none" dirty="0" smtClean="0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Simple </a:t>
            </a:r>
            <a:r>
              <a:rPr lang="en-US" sz="4500" b="1" i="0" u="none" strike="noStrike" cap="none" dirty="0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machines</a:t>
            </a: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 t="20000" r="1875" b="22500"/>
          <a:stretch/>
        </p:blipFill>
        <p:spPr>
          <a:xfrm>
            <a:off x="4648200" y="1676400"/>
            <a:ext cx="4343400" cy="1909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Shape 4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0" y="3638550"/>
            <a:ext cx="2819400" cy="3182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>
            <a:spLocks noGrp="1"/>
          </p:cNvSpPr>
          <p:nvPr>
            <p:ph idx="1"/>
          </p:nvPr>
        </p:nvSpPr>
        <p:spPr>
          <a:xfrm>
            <a:off x="0" y="1600200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Mechanical Advantage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-the number of times a machine multiplies an effort force 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Actual Mechanical Advantage: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478" name="Shape 4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Mechanical Advantage </a:t>
            </a:r>
          </a:p>
        </p:txBody>
      </p:sp>
      <p:sp>
        <p:nvSpPr>
          <p:cNvPr id="480" name="Shape 480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3" name="Shape 483"/>
          <p:cNvSpPr/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4" name="Shape 4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4648200"/>
            <a:ext cx="1904999" cy="1096962"/>
          </a:xfrm>
          <a:prstGeom prst="rect">
            <a:avLst/>
          </a:prstGeom>
          <a:solidFill>
            <a:srgbClr val="365F91"/>
          </a:solidFill>
          <a:ln>
            <a:noFill/>
          </a:ln>
        </p:spPr>
      </p:pic>
      <p:pic>
        <p:nvPicPr>
          <p:cNvPr id="485" name="Shape 4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2692400"/>
            <a:ext cx="3009899" cy="401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idx="1"/>
          </p:nvPr>
        </p:nvSpPr>
        <p:spPr>
          <a:xfrm>
            <a:off x="228600" y="1524000"/>
            <a:ext cx="86868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Ideal means no friction – not possible in reality!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IMA=   </a:t>
            </a:r>
            <a:r>
              <a:rPr lang="en-US" sz="3200" b="1" i="0" u="sng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Effort Length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         Resistance Length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3200" b="0" i="1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Force due to resistance and 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3200" b="0" i="1" u="none" strike="noStrike" cap="none" baseline="-2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Force due to effort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Ideal Mechanical Advantage</a:t>
            </a:r>
          </a:p>
        </p:txBody>
      </p:sp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4002087"/>
            <a:ext cx="5137150" cy="2652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idx="1"/>
          </p:nvPr>
        </p:nvSpPr>
        <p:spPr>
          <a:xfrm>
            <a:off x="457200" y="1774825"/>
            <a:ext cx="44958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push or pull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Measured in Newtons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object at rest and an object moving at a constant velocity is being acted upon by a net force of </a:t>
            </a: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zero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Force</a:t>
            </a:r>
          </a:p>
        </p:txBody>
      </p:sp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2438400"/>
            <a:ext cx="4038599" cy="376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idx="1"/>
          </p:nvPr>
        </p:nvSpPr>
        <p:spPr>
          <a:xfrm>
            <a:off x="0" y="1752600"/>
            <a:ext cx="86868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4 fundamental forces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Gravitational</a:t>
            </a: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attraction between two objects, depends on masses and distance between them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Electromagnetic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- force exerted on a charged particle in an electromagnetic field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Strong nuclear force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holds the nucleus together by the exchange of mesons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Weak nuclear force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allows for radioactive decay, particularly beta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Force</a:t>
            </a:r>
          </a:p>
        </p:txBody>
      </p:sp>
      <p:pic>
        <p:nvPicPr>
          <p:cNvPr id="507" name="Shape 5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152400"/>
            <a:ext cx="2971799" cy="225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idx="1"/>
          </p:nvPr>
        </p:nvSpPr>
        <p:spPr>
          <a:xfrm>
            <a:off x="228600" y="1752600"/>
            <a:ext cx="55626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Mass—the </a:t>
            </a:r>
            <a:r>
              <a:rPr lang="en-US"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amount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of matter in an object</a:t>
            </a: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Weight—the </a:t>
            </a:r>
            <a:r>
              <a:rPr lang="en-US"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force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on a body due to the gravitational attraction of another body</a:t>
            </a: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Weight changes based on location. </a:t>
            </a: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Mass NEVER changes.</a:t>
            </a:r>
          </a:p>
        </p:txBody>
      </p:sp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Mass vs. Weight</a:t>
            </a:r>
          </a:p>
        </p:txBody>
      </p:sp>
      <p:pic>
        <p:nvPicPr>
          <p:cNvPr id="515" name="Shape 515"/>
          <p:cNvPicPr preferRelativeResize="0"/>
          <p:nvPr/>
        </p:nvPicPr>
        <p:blipFill rotWithShape="1">
          <a:blip r:embed="rId3">
            <a:alphaModFix/>
          </a:blip>
          <a:srcRect l="9000" r="5999"/>
          <a:stretch/>
        </p:blipFill>
        <p:spPr>
          <a:xfrm>
            <a:off x="5562600" y="2286000"/>
            <a:ext cx="3367087" cy="4122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idx="1"/>
          </p:nvPr>
        </p:nvSpPr>
        <p:spPr>
          <a:xfrm>
            <a:off x="228600" y="1774825"/>
            <a:ext cx="86868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Element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simplest form of matter; cannot be broken down, made of identical atoms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Compound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chemically combined substance made of two or more elements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Ionic bond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transfer of electrons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Covalent bond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sharing of electrons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Mixture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different substances that are simply mixed together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Heterogeneous 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non uniform composition</a:t>
            </a:r>
          </a:p>
          <a:p>
            <a:pPr marL="730250" marR="0" lvl="1" indent="-27305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Homogeneous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uniform composition; solutions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Matter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 txBox="1">
            <a:spLocks noGrp="1"/>
          </p:cNvSpPr>
          <p:nvPr>
            <p:ph idx="1"/>
          </p:nvPr>
        </p:nvSpPr>
        <p:spPr>
          <a:xfrm>
            <a:off x="304800" y="1524000"/>
            <a:ext cx="6172199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object in motion will stay in motion and an object at rest will stay at rest unless acted upon by an unbalanced force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Law of Inertia—why we wear seat belts.</a:t>
            </a:r>
          </a:p>
        </p:txBody>
      </p:sp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Newton’s 1</a:t>
            </a:r>
            <a:r>
              <a:rPr lang="en-US" sz="4500" b="1" i="0" u="none" strike="noStrike" cap="none" baseline="3000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Law of Motion</a:t>
            </a:r>
          </a:p>
        </p:txBody>
      </p:sp>
      <p:pic>
        <p:nvPicPr>
          <p:cNvPr id="523" name="Shape 5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8387" y="3276600"/>
            <a:ext cx="2843212" cy="3411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Shape 52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 = ma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For every action there is an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equal and opposite reaction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Shape 5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5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Newton’s 2</a:t>
            </a:r>
            <a:r>
              <a:rPr lang="en-US" sz="4050" b="1" i="0" u="none" strike="noStrike" cap="none" baseline="30000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sz="405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  &amp; 3</a:t>
            </a:r>
            <a:r>
              <a:rPr lang="en-US" sz="4050" b="1" i="0" u="none" strike="noStrike" cap="none" baseline="30000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405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 Laws of Motion</a:t>
            </a:r>
          </a:p>
        </p:txBody>
      </p:sp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1066800"/>
            <a:ext cx="3267075" cy="277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Shape 5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3505200"/>
            <a:ext cx="3124199" cy="312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idx="1"/>
          </p:nvPr>
        </p:nvSpPr>
        <p:spPr>
          <a:xfrm>
            <a:off x="457200" y="1774825"/>
            <a:ext cx="5257799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 Earth, all objects fall with a constant acceleration of </a:t>
            </a:r>
            <a:r>
              <a:rPr lang="en-US" sz="32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about 10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m/s</a:t>
            </a:r>
            <a:r>
              <a:rPr lang="en-US" sz="3200" b="0" i="0" u="none" strike="noStrike" cap="none" baseline="30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the absence of air resistance.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other words, a falling object’s velocity increases by </a:t>
            </a:r>
            <a:r>
              <a:rPr lang="en-US" sz="2800" i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en-US" sz="2800" b="0" i="1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1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m/s each second it falls!</a:t>
            </a:r>
          </a:p>
        </p:txBody>
      </p:sp>
      <p:sp>
        <p:nvSpPr>
          <p:cNvPr id="537" name="Shape 5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Acceleration due to Gravity</a:t>
            </a:r>
          </a:p>
        </p:txBody>
      </p:sp>
      <p:pic>
        <p:nvPicPr>
          <p:cNvPr id="539" name="Shape 539"/>
          <p:cNvPicPr preferRelativeResize="0"/>
          <p:nvPr/>
        </p:nvPicPr>
        <p:blipFill rotWithShape="1">
          <a:blip r:embed="rId3">
            <a:alphaModFix/>
          </a:blip>
          <a:srcRect l="13959" r="16106" b="3008"/>
          <a:stretch/>
        </p:blipFill>
        <p:spPr>
          <a:xfrm>
            <a:off x="6248400" y="1600200"/>
            <a:ext cx="2551113" cy="505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 txBox="1">
            <a:spLocks noGrp="1"/>
          </p:cNvSpPr>
          <p:nvPr>
            <p:ph idx="1"/>
          </p:nvPr>
        </p:nvSpPr>
        <p:spPr>
          <a:xfrm>
            <a:off x="228600" y="1981200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Displacement vs. distance  - displacement has a direction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Velocity vs. speed – velocity has a direction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Velocity = </a:t>
            </a:r>
            <a:r>
              <a:rPr lang="en-US" sz="3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displacement 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		       		 time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Acceleration - rate at which velocity changes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Acceleration = </a:t>
            </a:r>
            <a:r>
              <a:rPr lang="en-US" sz="3200" b="0" i="0" u="sng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final velocity – initial velocity  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					          time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Is acceleration directional?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5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Displacement, Velocity &amp; </a:t>
            </a:r>
            <a:r>
              <a:rPr lang="en-US" sz="405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5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5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Acceleration</a:t>
            </a:r>
            <a:endParaRPr lang="en-US" sz="405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Shape 5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0"/>
            <a:ext cx="2819400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idx="1"/>
          </p:nvPr>
        </p:nvSpPr>
        <p:spPr>
          <a:xfrm>
            <a:off x="457200" y="1524000"/>
            <a:ext cx="5181600" cy="25145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Char char="◼"/>
            </a:pPr>
            <a:r>
              <a:rPr lang="en-US" sz="27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 = Force x Distance</a:t>
            </a:r>
          </a:p>
          <a:p>
            <a:pPr marL="731520" marR="0" lvl="1" indent="-274319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2"/>
              </a:buClr>
              <a:buSzPct val="89250"/>
              <a:buFont typeface="Noto Sans Symbols"/>
              <a:buChar char="▪"/>
            </a:pPr>
            <a:r>
              <a:rPr lang="en-US" sz="238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Measured in Newton-meters or </a:t>
            </a:r>
            <a:r>
              <a:rPr lang="en-US" sz="23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Joules</a:t>
            </a:r>
          </a:p>
          <a:p>
            <a:pPr marL="731520" marR="0" lvl="1" indent="-274319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2"/>
              </a:buClr>
              <a:buSzPct val="89250"/>
              <a:buFont typeface="Noto Sans Symbols"/>
              <a:buChar char="▪"/>
            </a:pPr>
            <a:endParaRPr lang="en-US" sz="238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31520" marR="0" lvl="1" indent="-274319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2"/>
              </a:buClr>
              <a:buSzPct val="89250"/>
              <a:buFont typeface="Noto Sans Symbols"/>
              <a:buChar char="▪"/>
            </a:pPr>
            <a:r>
              <a:rPr lang="en-US" sz="238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 movement means NO</a:t>
            </a:r>
          </a:p>
          <a:p>
            <a:pPr marL="457201" marR="0" lvl="1" indent="0" algn="l" rtl="0">
              <a:lnSpc>
                <a:spcPct val="80000"/>
              </a:lnSpc>
              <a:spcBef>
                <a:spcPts val="476"/>
              </a:spcBef>
              <a:spcAft>
                <a:spcPts val="0"/>
              </a:spcAft>
              <a:buClr>
                <a:schemeClr val="accent2"/>
              </a:buClr>
              <a:buSzPct val="89250"/>
              <a:buNone/>
            </a:pPr>
            <a:r>
              <a:rPr lang="en-US" sz="238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-US" sz="238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ork being done.</a:t>
            </a:r>
            <a:endParaRPr lang="en-US" sz="238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None/>
            </a:pPr>
            <a:endParaRPr sz="27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endParaRPr lang="en-US" sz="45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5" name="Shape 5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3962400"/>
            <a:ext cx="8153399" cy="2852737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Shape 556"/>
          <p:cNvSpPr/>
          <p:nvPr/>
        </p:nvSpPr>
        <p:spPr>
          <a:xfrm>
            <a:off x="4267200" y="2895600"/>
            <a:ext cx="472440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b="1" i="0" u="none" strike="noStrike" cap="non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The pitcher does positive work on the ball by transferring energy into it. The pitcher does negative work on it.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 txBox="1">
            <a:spLocks noGrp="1"/>
          </p:cNvSpPr>
          <p:nvPr>
            <p:ph idx="1"/>
          </p:nvPr>
        </p:nvSpPr>
        <p:spPr>
          <a:xfrm>
            <a:off x="152400" y="1447800"/>
            <a:ext cx="89916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disturbance that </a:t>
            </a:r>
            <a:r>
              <a:rPr lang="en-US" sz="40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transmits </a:t>
            </a:r>
            <a:r>
              <a:rPr lang="en-US" sz="4000" b="1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r>
              <a:rPr lang="en-US" sz="40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through a medium or  space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4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Shape 562"/>
          <p:cNvSpPr txBox="1">
            <a:spLocks noGrp="1"/>
          </p:cNvSpPr>
          <p:nvPr>
            <p:ph type="title"/>
          </p:nvPr>
        </p:nvSpPr>
        <p:spPr>
          <a:xfrm>
            <a:off x="457199" y="3810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3200" dirty="0"/>
              <a:t>SPS9. Students will investigate the properties </a:t>
            </a:r>
            <a:r>
              <a:rPr lang="en-US" sz="3200" dirty="0" smtClean="0"/>
              <a:t>waves.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5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Waves</a:t>
            </a:r>
            <a:endParaRPr lang="en-US" sz="45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4" name="Shape 5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600" y="2774950"/>
            <a:ext cx="7162799" cy="37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idx="1"/>
          </p:nvPr>
        </p:nvSpPr>
        <p:spPr>
          <a:xfrm>
            <a:off x="457200" y="1524000"/>
            <a:ext cx="8229600" cy="25145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Char char="◼"/>
            </a:pPr>
            <a:r>
              <a:rPr lang="en-US" sz="272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Wavelength </a:t>
            </a:r>
            <a:r>
              <a:rPr lang="en-US" sz="27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the distance between peak to peak , shorter wavelengths = higher frequency</a:t>
            </a: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Char char="◼"/>
            </a:pPr>
            <a:r>
              <a:rPr lang="en-US" sz="272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Amplitude</a:t>
            </a:r>
            <a:r>
              <a:rPr lang="en-US" sz="27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the maximum displacement</a:t>
            </a: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Char char="◼"/>
            </a:pPr>
            <a:r>
              <a:rPr lang="en-US" sz="27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Amplitude is related to intensity, higher the amplitude the higher the intensity (energy).  For sound it means greater volume.</a:t>
            </a: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Char char="◼"/>
            </a:pPr>
            <a:r>
              <a:rPr lang="en-US" sz="272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Velocity = frequency x wavelength</a:t>
            </a: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None/>
            </a:pPr>
            <a:endParaRPr sz="272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None/>
            </a:pPr>
            <a:endParaRPr sz="272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None/>
            </a:pPr>
            <a:endParaRPr sz="272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592"/>
              <a:buFont typeface="Noto Sans Symbols"/>
              <a:buNone/>
            </a:pPr>
            <a:endParaRPr sz="272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Shape 570"/>
          <p:cNvSpPr txBox="1">
            <a:spLocks noGrp="1"/>
          </p:cNvSpPr>
          <p:nvPr>
            <p:ph type="title"/>
          </p:nvPr>
        </p:nvSpPr>
        <p:spPr>
          <a:xfrm>
            <a:off x="457200" y="292100"/>
            <a:ext cx="8229600" cy="1089024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Wave Properties</a:t>
            </a:r>
          </a:p>
        </p:txBody>
      </p:sp>
      <p:pic>
        <p:nvPicPr>
          <p:cNvPr id="572" name="Shape 5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6200" y="3962400"/>
            <a:ext cx="5018087" cy="2666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3" name="Shape 573"/>
          <p:cNvCxnSpPr/>
          <p:nvPr/>
        </p:nvCxnSpPr>
        <p:spPr>
          <a:xfrm>
            <a:off x="4343400" y="5410200"/>
            <a:ext cx="4343400" cy="0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74" name="Shape 574"/>
          <p:cNvCxnSpPr/>
          <p:nvPr/>
        </p:nvCxnSpPr>
        <p:spPr>
          <a:xfrm rot="10800000" flipH="1">
            <a:off x="3962400" y="6430963"/>
            <a:ext cx="5181600" cy="46036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75" name="Shape 575"/>
          <p:cNvCxnSpPr/>
          <p:nvPr/>
        </p:nvCxnSpPr>
        <p:spPr>
          <a:xfrm>
            <a:off x="4724400" y="5410200"/>
            <a:ext cx="46037" cy="1066799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576" name="Shape 576"/>
          <p:cNvSpPr txBox="1"/>
          <p:nvPr/>
        </p:nvSpPr>
        <p:spPr>
          <a:xfrm>
            <a:off x="4800600" y="5791200"/>
            <a:ext cx="12191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400" b="1" i="0" u="none" strike="noStrike" cap="none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Amplitude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idx="1"/>
          </p:nvPr>
        </p:nvSpPr>
        <p:spPr>
          <a:xfrm>
            <a:off x="228599" y="1714499"/>
            <a:ext cx="8610599" cy="46481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number of events (waves, vibrations, oscillations) that pass a point in a given amount of time, usually a second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 frequency	          (short wavelength)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 frequency			  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</a:t>
            </a:r>
            <a:endParaRPr lang="en-US" sz="320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 wave-length)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Frequency is related to pitch, the higher the frequency the higher the pitch</a:t>
            </a:r>
          </a:p>
        </p:txBody>
      </p:sp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Frequency</a:t>
            </a:r>
          </a:p>
        </p:txBody>
      </p:sp>
      <p:pic>
        <p:nvPicPr>
          <p:cNvPr id="583" name="Shape 583"/>
          <p:cNvPicPr preferRelativeResize="0"/>
          <p:nvPr/>
        </p:nvPicPr>
        <p:blipFill rotWithShape="1">
          <a:blip r:embed="rId3">
            <a:alphaModFix/>
          </a:blip>
          <a:srcRect l="5503" t="17757" r="64221" b="64797"/>
          <a:stretch/>
        </p:blipFill>
        <p:spPr>
          <a:xfrm>
            <a:off x="3276600" y="4419600"/>
            <a:ext cx="2514599" cy="53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Shape 584"/>
          <p:cNvPicPr preferRelativeResize="0"/>
          <p:nvPr/>
        </p:nvPicPr>
        <p:blipFill rotWithShape="1">
          <a:blip r:embed="rId3">
            <a:alphaModFix/>
          </a:blip>
          <a:srcRect l="80734" t="17757" r="5503" b="64797"/>
          <a:stretch/>
        </p:blipFill>
        <p:spPr>
          <a:xfrm>
            <a:off x="3505200" y="3505200"/>
            <a:ext cx="1143000" cy="5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>
            <a:spLocks noGrp="1"/>
          </p:cNvSpPr>
          <p:nvPr>
            <p:ph idx="1"/>
          </p:nvPr>
        </p:nvSpPr>
        <p:spPr>
          <a:xfrm>
            <a:off x="0" y="1371600"/>
            <a:ext cx="5333999" cy="47244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Transverse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particles of the medium move </a:t>
            </a: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perpendicular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to the direction of the wave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example –wave on string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Longitudinal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particles move parallel to the direction of the wave   example - sound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Surface 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particles move in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circular motion - longitudinal and transverse   examples-Seismic and water waves </a:t>
            </a:r>
          </a:p>
        </p:txBody>
      </p:sp>
      <p:sp>
        <p:nvSpPr>
          <p:cNvPr id="589" name="Shape 5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Types of waves</a:t>
            </a:r>
          </a:p>
        </p:txBody>
      </p:sp>
      <p:pic>
        <p:nvPicPr>
          <p:cNvPr id="591" name="Shape 5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762" y="609600"/>
            <a:ext cx="3582988" cy="1590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Shape 5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5388" y="2514600"/>
            <a:ext cx="3995736" cy="137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Shape 593"/>
          <p:cNvPicPr preferRelativeResize="0"/>
          <p:nvPr/>
        </p:nvPicPr>
        <p:blipFill rotWithShape="1">
          <a:blip r:embed="rId5">
            <a:alphaModFix/>
          </a:blip>
          <a:srcRect t="2901" b="2900"/>
          <a:stretch/>
        </p:blipFill>
        <p:spPr>
          <a:xfrm>
            <a:off x="5867400" y="4191000"/>
            <a:ext cx="2622550" cy="234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>
            <a:spLocks noGrp="1"/>
          </p:cNvSpPr>
          <p:nvPr>
            <p:ph idx="1"/>
          </p:nvPr>
        </p:nvSpPr>
        <p:spPr>
          <a:xfrm>
            <a:off x="228600" y="1447800"/>
            <a:ext cx="8610599" cy="49530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400" b="1" i="1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EM waves do not require a medium</a:t>
            </a:r>
          </a:p>
          <a:p>
            <a:pPr marL="438150" marR="0" lvl="0" indent="-32385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4400" b="1" i="1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Energy increases with frequency and amplitude</a:t>
            </a:r>
          </a:p>
        </p:txBody>
      </p:sp>
      <p:sp>
        <p:nvSpPr>
          <p:cNvPr id="599" name="Shape 5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Electromagnetic Spectrum</a:t>
            </a:r>
          </a:p>
        </p:txBody>
      </p:sp>
      <p:pic>
        <p:nvPicPr>
          <p:cNvPr id="601" name="Shape 6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1600200"/>
            <a:ext cx="8305799" cy="305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idx="1"/>
          </p:nvPr>
        </p:nvSpPr>
        <p:spPr>
          <a:xfrm>
            <a:off x="228600" y="1600200"/>
            <a:ext cx="5257799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Physical properties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are determined by observation, either looking or measuring  </a:t>
            </a:r>
            <a:r>
              <a:rPr lang="en-US" sz="24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color, mass, density, odor luster, malleable, ductile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Chemical Properties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can only be found through testing  </a:t>
            </a:r>
            <a:r>
              <a:rPr lang="en-US" sz="2400" b="0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example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includes flammability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5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Physical and Chemical properties and changes</a:t>
            </a:r>
          </a:p>
        </p:txBody>
      </p:sp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1676400"/>
            <a:ext cx="327660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Behaviors of Waves</a:t>
            </a:r>
          </a:p>
        </p:txBody>
      </p:sp>
      <p:sp>
        <p:nvSpPr>
          <p:cNvPr id="608" name="Shape 608"/>
          <p:cNvSpPr txBox="1">
            <a:spLocks noGrp="1"/>
          </p:cNvSpPr>
          <p:nvPr>
            <p:ph sz="half" idx="1"/>
          </p:nvPr>
        </p:nvSpPr>
        <p:spPr>
          <a:xfrm>
            <a:off x="304800" y="16764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—wave bounces off barrier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Refraction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—wave changes direction as it moves from one medium to another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Diffraction</a:t>
            </a: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—the bending of a wave around a barrier</a:t>
            </a:r>
          </a:p>
        </p:txBody>
      </p:sp>
      <p:pic>
        <p:nvPicPr>
          <p:cNvPr id="609" name="Shape 6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3400" y="1524000"/>
            <a:ext cx="3505200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Shape 6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3276600"/>
            <a:ext cx="2867025" cy="183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Shape 6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3800" y="5257800"/>
            <a:ext cx="2819400" cy="142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light goes from air to water, it’s speed slows down and refraction occurs.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7924800" cy="415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0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Interference</a:t>
            </a:r>
          </a:p>
        </p:txBody>
      </p:sp>
      <p:sp>
        <p:nvSpPr>
          <p:cNvPr id="617" name="Shape 617"/>
          <p:cNvSpPr txBox="1">
            <a:spLocks noGrp="1"/>
          </p:cNvSpPr>
          <p:nvPr>
            <p:ph sz="half" idx="1"/>
          </p:nvPr>
        </p:nvSpPr>
        <p:spPr>
          <a:xfrm>
            <a:off x="0" y="1524000"/>
            <a:ext cx="4495800" cy="32559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Constructive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occurs when two waves disturb the medium in the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same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way. The disturbance is larger than the disturbance of either wave separately</a:t>
            </a:r>
          </a:p>
        </p:txBody>
      </p:sp>
      <p:sp>
        <p:nvSpPr>
          <p:cNvPr id="618" name="Shape 618"/>
          <p:cNvSpPr txBox="1">
            <a:spLocks noGrp="1"/>
          </p:cNvSpPr>
          <p:nvPr>
            <p:ph sz="half" idx="2"/>
          </p:nvPr>
        </p:nvSpPr>
        <p:spPr>
          <a:xfrm>
            <a:off x="0" y="4038600"/>
            <a:ext cx="4648199" cy="249396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Destructive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is canceling interference  that occurs when two waves disturb the medium in </a:t>
            </a: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opposite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ways.  The disturbance is smaller than  the disturbance of either wave  separately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9" name="Shape 6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4837" y="1752600"/>
            <a:ext cx="4462461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Shape 6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Require a medium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Sound is an example of a mechanical wave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Sound travels best in denser materials and higher temperatures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Earthquakes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Ocean waves</a:t>
            </a:r>
          </a:p>
        </p:txBody>
      </p:sp>
      <p:sp>
        <p:nvSpPr>
          <p:cNvPr id="625" name="Shape 6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Mechanical Waves</a:t>
            </a:r>
          </a:p>
        </p:txBody>
      </p:sp>
      <p:pic>
        <p:nvPicPr>
          <p:cNvPr id="627" name="Shape 6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9600" y="3336925"/>
            <a:ext cx="4210049" cy="32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Shape 633"/>
          <p:cNvSpPr txBox="1">
            <a:spLocks noGrp="1"/>
          </p:cNvSpPr>
          <p:nvPr>
            <p:ph idx="1"/>
          </p:nvPr>
        </p:nvSpPr>
        <p:spPr>
          <a:xfrm>
            <a:off x="228600" y="1371600"/>
            <a:ext cx="86868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a sound source moves toward a listener, the pitch seems to increase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the sound source moves away from the listener, the pitch seems to decrease</a:t>
            </a:r>
          </a:p>
        </p:txBody>
      </p:sp>
      <p:sp>
        <p:nvSpPr>
          <p:cNvPr id="632" name="Shape 6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Doppler Effect </a:t>
            </a:r>
          </a:p>
        </p:txBody>
      </p:sp>
      <p:pic>
        <p:nvPicPr>
          <p:cNvPr id="634" name="Shape 634"/>
          <p:cNvPicPr preferRelativeResize="0"/>
          <p:nvPr/>
        </p:nvPicPr>
        <p:blipFill rotWithShape="1">
          <a:blip r:embed="rId3">
            <a:alphaModFix/>
          </a:blip>
          <a:srcRect t="14712" b="7356"/>
          <a:stretch/>
        </p:blipFill>
        <p:spPr>
          <a:xfrm>
            <a:off x="1143000" y="3352800"/>
            <a:ext cx="6915149" cy="333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Sound travels faster in solids, then liquids, then warm air and then cold air.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528762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6294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Shape 6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46300" tIns="91425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CONCAVE </a:t>
            </a:r>
          </a:p>
        </p:txBody>
      </p:sp>
      <p:sp>
        <p:nvSpPr>
          <p:cNvPr id="642" name="Shape 64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46300" tIns="91425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CONVEX</a:t>
            </a:r>
          </a:p>
        </p:txBody>
      </p:sp>
      <p:sp>
        <p:nvSpPr>
          <p:cNvPr id="643" name="Shape 643"/>
          <p:cNvSpPr txBox="1">
            <a:spLocks noGrp="1"/>
          </p:cNvSpPr>
          <p:nvPr>
            <p:ph sz="quarter" idx="4"/>
          </p:nvPr>
        </p:nvSpPr>
        <p:spPr>
          <a:xfrm>
            <a:off x="304800" y="2438400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Mirrors that are indented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Objects appear larger than actual size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Shape 6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EM waves and mirrors </a:t>
            </a:r>
          </a:p>
        </p:txBody>
      </p:sp>
      <p:sp>
        <p:nvSpPr>
          <p:cNvPr id="641" name="Shape 641"/>
          <p:cNvSpPr txBox="1">
            <a:spLocks noGrp="1"/>
          </p:cNvSpPr>
          <p:nvPr>
            <p:ph type="body" idx="3"/>
          </p:nvPr>
        </p:nvSpPr>
        <p:spPr>
          <a:xfrm>
            <a:off x="4572000" y="2438400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Mirrors that bulge out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Object appears smaller than actual size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4" name="Shape 644"/>
          <p:cNvPicPr preferRelativeResize="0"/>
          <p:nvPr/>
        </p:nvPicPr>
        <p:blipFill rotWithShape="1">
          <a:blip r:embed="rId3">
            <a:alphaModFix/>
          </a:blip>
          <a:srcRect t="50823" b="2824"/>
          <a:stretch/>
        </p:blipFill>
        <p:spPr>
          <a:xfrm>
            <a:off x="2971800" y="3662123"/>
            <a:ext cx="5638800" cy="29924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4040187" cy="715962"/>
          </a:xfrm>
          <a:prstGeom prst="rect">
            <a:avLst/>
          </a:prstGeom>
          <a:noFill/>
          <a:ln>
            <a:noFill/>
          </a:ln>
        </p:spPr>
        <p:txBody>
          <a:bodyPr lIns="146300" tIns="91425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CONVEX </a:t>
            </a:r>
          </a:p>
        </p:txBody>
      </p:sp>
      <p:sp>
        <p:nvSpPr>
          <p:cNvPr id="652" name="Shape 652"/>
          <p:cNvSpPr txBox="1">
            <a:spLocks noGrp="1"/>
          </p:cNvSpPr>
          <p:nvPr>
            <p:ph sz="half" idx="2"/>
          </p:nvPr>
        </p:nvSpPr>
        <p:spPr>
          <a:xfrm>
            <a:off x="4648200" y="1524000"/>
            <a:ext cx="4041774" cy="715962"/>
          </a:xfrm>
          <a:prstGeom prst="rect">
            <a:avLst/>
          </a:prstGeom>
          <a:noFill/>
          <a:ln>
            <a:noFill/>
          </a:ln>
        </p:spPr>
        <p:txBody>
          <a:bodyPr lIns="146300" tIns="91425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CONCAVE</a:t>
            </a:r>
          </a:p>
        </p:txBody>
      </p:sp>
      <p:sp>
        <p:nvSpPr>
          <p:cNvPr id="653" name="Shape 653"/>
          <p:cNvSpPr txBox="1">
            <a:spLocks noGrp="1"/>
          </p:cNvSpPr>
          <p:nvPr>
            <p:ph sz="quarter" idx="4"/>
          </p:nvPr>
        </p:nvSpPr>
        <p:spPr>
          <a:xfrm>
            <a:off x="4648200" y="2057400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Refracts the light that passes through it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Light rays diverge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 is virtual, upright and smaller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Shape 64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EM waves and lenses</a:t>
            </a:r>
          </a:p>
        </p:txBody>
      </p:sp>
      <p:sp>
        <p:nvSpPr>
          <p:cNvPr id="651" name="Shape 651"/>
          <p:cNvSpPr txBox="1">
            <a:spLocks noGrp="1"/>
          </p:cNvSpPr>
          <p:nvPr>
            <p:ph type="body" idx="3"/>
          </p:nvPr>
        </p:nvSpPr>
        <p:spPr>
          <a:xfrm>
            <a:off x="457200" y="1981200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Refracts the light that passes through it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Light rays converge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 can be smaller or larger depending on distance of object from lense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Image can be upright or upside down depending on distance of object from lense</a:t>
            </a:r>
          </a:p>
        </p:txBody>
      </p:sp>
      <p:pic>
        <p:nvPicPr>
          <p:cNvPr id="654" name="Shape 654"/>
          <p:cNvPicPr preferRelativeResize="0"/>
          <p:nvPr/>
        </p:nvPicPr>
        <p:blipFill rotWithShape="1">
          <a:blip r:embed="rId3">
            <a:alphaModFix/>
          </a:blip>
          <a:srcRect b="50823"/>
          <a:stretch/>
        </p:blipFill>
        <p:spPr>
          <a:xfrm>
            <a:off x="4419600" y="3962400"/>
            <a:ext cx="4724400" cy="2659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idx="1"/>
          </p:nvPr>
        </p:nvSpPr>
        <p:spPr>
          <a:xfrm>
            <a:off x="533400" y="4953000"/>
            <a:ext cx="8305799" cy="16001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increase the strength of an electromagnet</a:t>
            </a:r>
          </a:p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AutoNum type="alphaL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Increase the number of coils</a:t>
            </a:r>
          </a:p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AutoNum type="alphaLcPeriod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Increase the number of batteries</a:t>
            </a:r>
          </a:p>
          <a:p>
            <a:pPr marL="609600" marR="0" lvl="0" indent="-609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2" name="Shape 66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3200" dirty="0"/>
              <a:t>SPS10. Students will investigate the properties of electricity and magnetism</a:t>
            </a:r>
            <a:r>
              <a:rPr lang="en-US" sz="3200" dirty="0" smtClean="0"/>
              <a:t>.</a:t>
            </a:r>
            <a:br>
              <a:rPr lang="en-US" sz="3200" dirty="0" smtClean="0"/>
            </a:br>
            <a:r>
              <a:rPr lang="en-US" sz="3200" b="1" i="0" u="none" strike="noStrike" cap="none" dirty="0" smtClean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Electromagnet</a:t>
            </a:r>
            <a:endParaRPr lang="en-US" sz="32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1" name="Shape 6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5200" y="1371600"/>
            <a:ext cx="4257674" cy="34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>
            <a:spLocks noGrp="1"/>
          </p:cNvSpPr>
          <p:nvPr>
            <p:ph idx="1"/>
          </p:nvPr>
        </p:nvSpPr>
        <p:spPr>
          <a:xfrm>
            <a:off x="4876800" y="1905000"/>
            <a:ext cx="4038599" cy="45720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Magnetic field is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strongest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where the lines are </a:t>
            </a:r>
            <a:r>
              <a:rPr lang="en-US" sz="3200" b="0" i="0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closest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together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If you break the magnet, north and south poles will reform on each piece</a:t>
            </a:r>
          </a:p>
        </p:txBody>
      </p:sp>
      <p:sp>
        <p:nvSpPr>
          <p:cNvPr id="668" name="Shape 6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Magnetic field</a:t>
            </a:r>
          </a:p>
        </p:txBody>
      </p:sp>
      <p:pic>
        <p:nvPicPr>
          <p:cNvPr id="670" name="Shape 6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2133600"/>
            <a:ext cx="4513262" cy="3722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idx="1"/>
          </p:nvPr>
        </p:nvSpPr>
        <p:spPr>
          <a:xfrm>
            <a:off x="228600" y="1524000"/>
            <a:ext cx="8763000" cy="50291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Physical change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original substance still exists - change in size, shape, or phase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Chemical change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substance is produced and energy always changes, can be accompanied by physical changes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Identification of a chemical change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730250" marR="0" lvl="1" indent="-2730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new  substances (products) are produced.  </a:t>
            </a:r>
          </a:p>
          <a:p>
            <a:pPr marL="730250" marR="0" lvl="1" indent="-2730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gas is formed</a:t>
            </a:r>
          </a:p>
          <a:p>
            <a:pPr marL="730250" marR="0" lvl="1" indent="-2730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temperature change</a:t>
            </a:r>
          </a:p>
          <a:p>
            <a:pPr marL="730250" marR="0" lvl="1" indent="-2730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precipitate forms</a:t>
            </a:r>
          </a:p>
          <a:p>
            <a:pPr marL="730250" marR="0" lvl="1" indent="-27305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appearance of a new color or odor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Examples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fermentation, metabolism, electrolysis.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Physical and Chemical changes</a:t>
            </a: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t="5333" r="11294" b="7999"/>
          <a:stretch/>
        </p:blipFill>
        <p:spPr>
          <a:xfrm>
            <a:off x="7002463" y="3429000"/>
            <a:ext cx="1933574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>
            <a:spLocks noGrp="1"/>
          </p:cNvSpPr>
          <p:nvPr>
            <p:ph idx="1"/>
          </p:nvPr>
        </p:nvSpPr>
        <p:spPr>
          <a:xfrm>
            <a:off x="381000" y="1981200"/>
            <a:ext cx="8381999" cy="41148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Noto Sans Symbols"/>
              <a:buChar char="●"/>
            </a:pPr>
            <a:r>
              <a:rPr lang="en-US" sz="40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movement of electrons in response to a field --- Electricity!</a:t>
            </a:r>
          </a:p>
          <a:p>
            <a:pPr marL="342900" marR="0" lvl="1" indent="-342900" algn="l" rtl="0"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120000"/>
              <a:buFont typeface="Noto Sans Symbols"/>
              <a:buChar char="●"/>
            </a:pPr>
            <a:r>
              <a:rPr lang="en-US" sz="400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electromagnetic force is one of the 4 forces of nature and is described by Coulomb’s Law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Shape 67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Electricity</a:t>
            </a:r>
          </a:p>
        </p:txBody>
      </p:sp>
      <p:pic>
        <p:nvPicPr>
          <p:cNvPr id="677" name="Shape 6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0"/>
            <a:ext cx="4190999" cy="231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>
            <a:spLocks noGrp="1"/>
          </p:cNvSpPr>
          <p:nvPr>
            <p:ph idx="1"/>
          </p:nvPr>
        </p:nvSpPr>
        <p:spPr>
          <a:xfrm>
            <a:off x="152400" y="1676400"/>
            <a:ext cx="8686800" cy="41148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Charged particles exert forces on each other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Like repels, opposites attract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greater the distance between the charges the smaller the force</a:t>
            </a:r>
          </a:p>
        </p:txBody>
      </p:sp>
      <p:sp>
        <p:nvSpPr>
          <p:cNvPr id="682" name="Shape 6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Electrical charges</a:t>
            </a:r>
          </a:p>
        </p:txBody>
      </p:sp>
      <p:pic>
        <p:nvPicPr>
          <p:cNvPr id="684" name="Shape 6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4191000"/>
            <a:ext cx="3276600" cy="245744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85" name="Shape 6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400" y="4191000"/>
            <a:ext cx="3276600" cy="2438399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Shape 691"/>
          <p:cNvSpPr txBox="1">
            <a:spLocks noGrp="1"/>
          </p:cNvSpPr>
          <p:nvPr>
            <p:ph idx="1"/>
          </p:nvPr>
        </p:nvSpPr>
        <p:spPr>
          <a:xfrm>
            <a:off x="457200" y="1447800"/>
            <a:ext cx="4114800" cy="49530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933"/>
              <a:buFont typeface="Noto Sans Symbols"/>
              <a:buChar char="◼"/>
            </a:pPr>
            <a:r>
              <a:rPr lang="en-US" sz="2960" b="0" i="1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Static electricity  </a:t>
            </a:r>
            <a:r>
              <a:rPr lang="en-US" sz="296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 the charge that stays on an object – does not move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933"/>
              <a:buFont typeface="Noto Sans Symbols"/>
              <a:buChar char="◼"/>
            </a:pPr>
            <a:r>
              <a:rPr lang="en-US" sz="296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can be positive or negative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933"/>
              <a:buFont typeface="Noto Sans Symbols"/>
              <a:buChar char="◼"/>
            </a:pPr>
            <a:r>
              <a:rPr lang="en-US" sz="296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It can be generated by rubbing two objects together (friction) and removing “loose” electrons. 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8933"/>
              <a:buFont typeface="Noto Sans Symbols"/>
              <a:buNone/>
            </a:pPr>
            <a:endParaRPr sz="296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Shape 6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Static electricity</a:t>
            </a:r>
          </a:p>
        </p:txBody>
      </p:sp>
      <p:pic>
        <p:nvPicPr>
          <p:cNvPr id="692" name="Shape 692"/>
          <p:cNvPicPr preferRelativeResize="0"/>
          <p:nvPr/>
        </p:nvPicPr>
        <p:blipFill rotWithShape="1">
          <a:blip r:embed="rId3">
            <a:alphaModFix/>
          </a:blip>
          <a:srcRect b="31631"/>
          <a:stretch/>
        </p:blipFill>
        <p:spPr>
          <a:xfrm>
            <a:off x="4648200" y="2362200"/>
            <a:ext cx="4152899" cy="3541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>
            <a:spLocks noGrp="1"/>
          </p:cNvSpPr>
          <p:nvPr>
            <p:ph idx="1"/>
          </p:nvPr>
        </p:nvSpPr>
        <p:spPr>
          <a:xfrm>
            <a:off x="0" y="1447800"/>
            <a:ext cx="5867400" cy="54102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Induction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charge can be generated by bringing a charged object close to another one</a:t>
            </a: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1" i="0" u="none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1" i="0" u="none" strike="noStrike" cap="non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Conduction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charge can be generated by touching a charged object to another object</a:t>
            </a:r>
          </a:p>
        </p:txBody>
      </p:sp>
      <p:sp>
        <p:nvSpPr>
          <p:cNvPr id="697" name="Shape 6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Electrical charge generation</a:t>
            </a:r>
          </a:p>
        </p:txBody>
      </p:sp>
      <p:pic>
        <p:nvPicPr>
          <p:cNvPr id="699" name="Shape 6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219200"/>
            <a:ext cx="3887755" cy="3809999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F200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Shape 705"/>
          <p:cNvSpPr txBox="1">
            <a:spLocks noGrp="1"/>
          </p:cNvSpPr>
          <p:nvPr>
            <p:ph idx="1"/>
          </p:nvPr>
        </p:nvSpPr>
        <p:spPr>
          <a:xfrm>
            <a:off x="0" y="1371600"/>
            <a:ext cx="7010400" cy="46481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Electricity is like water flowing through pipes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Charge flows when there is a difference in potential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◼"/>
            </a:pPr>
            <a:r>
              <a:rPr lang="en-US" sz="26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Current (I)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flow rate (amperes) 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◼"/>
            </a:pPr>
            <a:r>
              <a:rPr lang="en-US" sz="26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Resistance (R)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drag (ohms)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◼"/>
            </a:pPr>
            <a:r>
              <a:rPr lang="en-US" sz="26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Voltage (V)</a:t>
            </a: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force or pressure (volts)</a:t>
            </a:r>
          </a:p>
        </p:txBody>
      </p:sp>
      <p:sp>
        <p:nvSpPr>
          <p:cNvPr id="704" name="Shape 7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Electric Circuits</a:t>
            </a:r>
          </a:p>
        </p:txBody>
      </p:sp>
      <p:pic>
        <p:nvPicPr>
          <p:cNvPr id="706" name="Shape 7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6262" y="3200400"/>
            <a:ext cx="3487737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Shape 7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2000" y="1143000"/>
            <a:ext cx="3301999" cy="297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Shape 713"/>
          <p:cNvSpPr txBox="1">
            <a:spLocks noGrp="1"/>
          </p:cNvSpPr>
          <p:nvPr>
            <p:ph idx="1"/>
          </p:nvPr>
        </p:nvSpPr>
        <p:spPr>
          <a:xfrm>
            <a:off x="457200" y="15240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V=IR</a:t>
            </a:r>
            <a:r>
              <a:rPr lang="en-US" sz="32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Voltage = Current X Resistance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 units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volt = 1 joule/1 coulomb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ampere = 1 coulomb/ second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= ohm = 1 volt/amp</a:t>
            </a:r>
          </a:p>
        </p:txBody>
      </p:sp>
      <p:sp>
        <p:nvSpPr>
          <p:cNvPr id="712" name="Shape 7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Ohm’s Law</a:t>
            </a:r>
          </a:p>
        </p:txBody>
      </p:sp>
      <p:pic>
        <p:nvPicPr>
          <p:cNvPr id="714" name="Shape 7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7887" y="3810000"/>
            <a:ext cx="4227511" cy="2833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Shape 720"/>
          <p:cNvSpPr txBox="1">
            <a:spLocks noGrp="1"/>
          </p:cNvSpPr>
          <p:nvPr>
            <p:ph idx="1"/>
          </p:nvPr>
        </p:nvSpPr>
        <p:spPr>
          <a:xfrm>
            <a:off x="457200" y="1447800"/>
            <a:ext cx="8229600" cy="297179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Series Circuit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the components are lined up along </a:t>
            </a:r>
            <a:r>
              <a:rPr lang="en-US"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path.  If the circuit is broken, </a:t>
            </a:r>
            <a:r>
              <a:rPr lang="en-US"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all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components turn off.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Shape 7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Series circuit</a:t>
            </a:r>
          </a:p>
        </p:txBody>
      </p:sp>
      <p:pic>
        <p:nvPicPr>
          <p:cNvPr id="721" name="Shape 7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4257675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Shape 722"/>
          <p:cNvSpPr/>
          <p:nvPr/>
        </p:nvSpPr>
        <p:spPr>
          <a:xfrm>
            <a:off x="1447800" y="3886200"/>
            <a:ext cx="7492999" cy="16763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81818"/>
                </a:moveTo>
                <a:cubicBezTo>
                  <a:pt x="3661" y="51818"/>
                  <a:pt x="7322" y="21818"/>
                  <a:pt x="13423" y="10909"/>
                </a:cubicBezTo>
                <a:cubicBezTo>
                  <a:pt x="19525" y="0"/>
                  <a:pt x="28881" y="15454"/>
                  <a:pt x="36610" y="16363"/>
                </a:cubicBezTo>
                <a:cubicBezTo>
                  <a:pt x="44338" y="17272"/>
                  <a:pt x="52067" y="16363"/>
                  <a:pt x="59796" y="16363"/>
                </a:cubicBezTo>
                <a:cubicBezTo>
                  <a:pt x="67525" y="16363"/>
                  <a:pt x="75457" y="16363"/>
                  <a:pt x="82983" y="16363"/>
                </a:cubicBezTo>
                <a:cubicBezTo>
                  <a:pt x="90508" y="16363"/>
                  <a:pt x="101288" y="909"/>
                  <a:pt x="104949" y="16363"/>
                </a:cubicBezTo>
                <a:cubicBezTo>
                  <a:pt x="108610" y="31818"/>
                  <a:pt x="120000" y="98181"/>
                  <a:pt x="104949" y="109090"/>
                </a:cubicBezTo>
                <a:cubicBezTo>
                  <a:pt x="89898" y="120000"/>
                  <a:pt x="29491" y="86363"/>
                  <a:pt x="14644" y="81818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3" name="Shape 723"/>
          <p:cNvSpPr/>
          <p:nvPr/>
        </p:nvSpPr>
        <p:spPr>
          <a:xfrm>
            <a:off x="3352800" y="3048000"/>
            <a:ext cx="776287" cy="12430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138" y="120683"/>
                </a:moveTo>
                <a:lnTo>
                  <a:pt x="62305" y="120683"/>
                </a:lnTo>
                <a:lnTo>
                  <a:pt x="64177" y="120488"/>
                </a:lnTo>
                <a:lnTo>
                  <a:pt x="66200" y="120094"/>
                </a:lnTo>
                <a:lnTo>
                  <a:pt x="68072" y="119705"/>
                </a:lnTo>
                <a:lnTo>
                  <a:pt x="70094" y="119116"/>
                </a:lnTo>
                <a:lnTo>
                  <a:pt x="71677" y="118427"/>
                </a:lnTo>
                <a:lnTo>
                  <a:pt x="73122" y="117644"/>
                </a:lnTo>
                <a:lnTo>
                  <a:pt x="74422" y="116666"/>
                </a:lnTo>
                <a:lnTo>
                  <a:pt x="75861" y="115783"/>
                </a:lnTo>
                <a:lnTo>
                  <a:pt x="77016" y="114605"/>
                </a:lnTo>
                <a:lnTo>
                  <a:pt x="78027" y="113527"/>
                </a:lnTo>
                <a:lnTo>
                  <a:pt x="78888" y="112350"/>
                </a:lnTo>
                <a:lnTo>
                  <a:pt x="79755" y="111077"/>
                </a:lnTo>
                <a:lnTo>
                  <a:pt x="80333" y="109705"/>
                </a:lnTo>
                <a:lnTo>
                  <a:pt x="80622" y="108233"/>
                </a:lnTo>
                <a:lnTo>
                  <a:pt x="80622" y="106861"/>
                </a:lnTo>
                <a:lnTo>
                  <a:pt x="80622" y="106372"/>
                </a:lnTo>
                <a:lnTo>
                  <a:pt x="80622" y="105000"/>
                </a:lnTo>
                <a:lnTo>
                  <a:pt x="80622" y="102938"/>
                </a:lnTo>
                <a:lnTo>
                  <a:pt x="80622" y="100288"/>
                </a:lnTo>
                <a:lnTo>
                  <a:pt x="80622" y="97250"/>
                </a:lnTo>
                <a:lnTo>
                  <a:pt x="80622" y="94311"/>
                </a:lnTo>
                <a:lnTo>
                  <a:pt x="80622" y="91466"/>
                </a:lnTo>
                <a:lnTo>
                  <a:pt x="80622" y="88622"/>
                </a:lnTo>
                <a:lnTo>
                  <a:pt x="80622" y="87544"/>
                </a:lnTo>
                <a:lnTo>
                  <a:pt x="81200" y="86372"/>
                </a:lnTo>
                <a:lnTo>
                  <a:pt x="81633" y="85288"/>
                </a:lnTo>
                <a:lnTo>
                  <a:pt x="82211" y="84116"/>
                </a:lnTo>
                <a:lnTo>
                  <a:pt x="84227" y="81861"/>
                </a:lnTo>
                <a:lnTo>
                  <a:pt x="86677" y="79605"/>
                </a:lnTo>
                <a:lnTo>
                  <a:pt x="93027" y="75288"/>
                </a:lnTo>
                <a:lnTo>
                  <a:pt x="100238" y="70388"/>
                </a:lnTo>
                <a:lnTo>
                  <a:pt x="104133" y="67744"/>
                </a:lnTo>
                <a:lnTo>
                  <a:pt x="107450" y="64705"/>
                </a:lnTo>
                <a:lnTo>
                  <a:pt x="110766" y="61661"/>
                </a:lnTo>
                <a:lnTo>
                  <a:pt x="113794" y="58133"/>
                </a:lnTo>
                <a:lnTo>
                  <a:pt x="115238" y="56466"/>
                </a:lnTo>
                <a:lnTo>
                  <a:pt x="116388" y="54411"/>
                </a:lnTo>
                <a:lnTo>
                  <a:pt x="117400" y="52450"/>
                </a:lnTo>
                <a:lnTo>
                  <a:pt x="118266" y="50194"/>
                </a:lnTo>
                <a:lnTo>
                  <a:pt x="119133" y="48133"/>
                </a:lnTo>
                <a:lnTo>
                  <a:pt x="119711" y="45683"/>
                </a:lnTo>
                <a:lnTo>
                  <a:pt x="120000" y="43233"/>
                </a:lnTo>
                <a:lnTo>
                  <a:pt x="120000" y="40783"/>
                </a:lnTo>
                <a:lnTo>
                  <a:pt x="120000" y="38527"/>
                </a:lnTo>
                <a:lnTo>
                  <a:pt x="119711" y="36466"/>
                </a:lnTo>
                <a:lnTo>
                  <a:pt x="119422" y="34605"/>
                </a:lnTo>
                <a:lnTo>
                  <a:pt x="118844" y="32544"/>
                </a:lnTo>
                <a:lnTo>
                  <a:pt x="118266" y="30683"/>
                </a:lnTo>
                <a:lnTo>
                  <a:pt x="117400" y="28527"/>
                </a:lnTo>
                <a:lnTo>
                  <a:pt x="116388" y="26666"/>
                </a:lnTo>
                <a:lnTo>
                  <a:pt x="115238" y="24800"/>
                </a:lnTo>
                <a:lnTo>
                  <a:pt x="114083" y="23133"/>
                </a:lnTo>
                <a:lnTo>
                  <a:pt x="112783" y="21372"/>
                </a:lnTo>
                <a:lnTo>
                  <a:pt x="111344" y="19705"/>
                </a:lnTo>
                <a:lnTo>
                  <a:pt x="109900" y="18038"/>
                </a:lnTo>
                <a:lnTo>
                  <a:pt x="106294" y="14800"/>
                </a:lnTo>
                <a:lnTo>
                  <a:pt x="102544" y="11955"/>
                </a:lnTo>
                <a:lnTo>
                  <a:pt x="98361" y="9411"/>
                </a:lnTo>
                <a:lnTo>
                  <a:pt x="93605" y="6955"/>
                </a:lnTo>
                <a:lnTo>
                  <a:pt x="91150" y="5977"/>
                </a:lnTo>
                <a:lnTo>
                  <a:pt x="88555" y="5000"/>
                </a:lnTo>
                <a:lnTo>
                  <a:pt x="86105" y="4116"/>
                </a:lnTo>
                <a:lnTo>
                  <a:pt x="83650" y="3333"/>
                </a:lnTo>
                <a:lnTo>
                  <a:pt x="80911" y="2544"/>
                </a:lnTo>
                <a:lnTo>
                  <a:pt x="78027" y="1861"/>
                </a:lnTo>
                <a:lnTo>
                  <a:pt x="75000" y="1272"/>
                </a:lnTo>
                <a:lnTo>
                  <a:pt x="72255" y="877"/>
                </a:lnTo>
                <a:lnTo>
                  <a:pt x="69227" y="488"/>
                </a:lnTo>
                <a:lnTo>
                  <a:pt x="66488" y="288"/>
                </a:lnTo>
                <a:lnTo>
                  <a:pt x="63461" y="94"/>
                </a:lnTo>
                <a:lnTo>
                  <a:pt x="60138" y="94"/>
                </a:lnTo>
                <a:lnTo>
                  <a:pt x="56966" y="94"/>
                </a:lnTo>
                <a:lnTo>
                  <a:pt x="53938" y="288"/>
                </a:lnTo>
                <a:lnTo>
                  <a:pt x="51200" y="488"/>
                </a:lnTo>
                <a:lnTo>
                  <a:pt x="48172" y="877"/>
                </a:lnTo>
                <a:lnTo>
                  <a:pt x="45427" y="1272"/>
                </a:lnTo>
                <a:lnTo>
                  <a:pt x="42400" y="1861"/>
                </a:lnTo>
                <a:lnTo>
                  <a:pt x="39516" y="2544"/>
                </a:lnTo>
                <a:lnTo>
                  <a:pt x="36777" y="3333"/>
                </a:lnTo>
                <a:lnTo>
                  <a:pt x="34322" y="4116"/>
                </a:lnTo>
                <a:lnTo>
                  <a:pt x="31872" y="5000"/>
                </a:lnTo>
                <a:lnTo>
                  <a:pt x="29277" y="5977"/>
                </a:lnTo>
                <a:lnTo>
                  <a:pt x="26822" y="6955"/>
                </a:lnTo>
                <a:lnTo>
                  <a:pt x="22066" y="9411"/>
                </a:lnTo>
                <a:lnTo>
                  <a:pt x="17883" y="11955"/>
                </a:lnTo>
                <a:lnTo>
                  <a:pt x="14133" y="14800"/>
                </a:lnTo>
                <a:lnTo>
                  <a:pt x="10527" y="18038"/>
                </a:lnTo>
                <a:lnTo>
                  <a:pt x="9083" y="19705"/>
                </a:lnTo>
                <a:lnTo>
                  <a:pt x="7638" y="21372"/>
                </a:lnTo>
                <a:lnTo>
                  <a:pt x="6344" y="23133"/>
                </a:lnTo>
                <a:lnTo>
                  <a:pt x="5188" y="24800"/>
                </a:lnTo>
                <a:lnTo>
                  <a:pt x="4033" y="26666"/>
                </a:lnTo>
                <a:lnTo>
                  <a:pt x="3027" y="28527"/>
                </a:lnTo>
                <a:lnTo>
                  <a:pt x="2161" y="30683"/>
                </a:lnTo>
                <a:lnTo>
                  <a:pt x="1583" y="32544"/>
                </a:lnTo>
                <a:lnTo>
                  <a:pt x="1005" y="34605"/>
                </a:lnTo>
                <a:lnTo>
                  <a:pt x="716" y="36466"/>
                </a:lnTo>
                <a:lnTo>
                  <a:pt x="427" y="38527"/>
                </a:lnTo>
                <a:lnTo>
                  <a:pt x="427" y="40783"/>
                </a:lnTo>
                <a:lnTo>
                  <a:pt x="427" y="43233"/>
                </a:lnTo>
                <a:lnTo>
                  <a:pt x="716" y="45683"/>
                </a:lnTo>
                <a:lnTo>
                  <a:pt x="1294" y="48133"/>
                </a:lnTo>
                <a:lnTo>
                  <a:pt x="2161" y="50194"/>
                </a:lnTo>
                <a:lnTo>
                  <a:pt x="3027" y="52450"/>
                </a:lnTo>
                <a:lnTo>
                  <a:pt x="4033" y="54411"/>
                </a:lnTo>
                <a:lnTo>
                  <a:pt x="5188" y="56466"/>
                </a:lnTo>
                <a:lnTo>
                  <a:pt x="6633" y="58133"/>
                </a:lnTo>
                <a:lnTo>
                  <a:pt x="9661" y="61661"/>
                </a:lnTo>
                <a:lnTo>
                  <a:pt x="12977" y="64705"/>
                </a:lnTo>
                <a:lnTo>
                  <a:pt x="16294" y="67744"/>
                </a:lnTo>
                <a:lnTo>
                  <a:pt x="20188" y="70388"/>
                </a:lnTo>
                <a:lnTo>
                  <a:pt x="27400" y="75288"/>
                </a:lnTo>
                <a:lnTo>
                  <a:pt x="33750" y="79605"/>
                </a:lnTo>
                <a:lnTo>
                  <a:pt x="36200" y="81861"/>
                </a:lnTo>
                <a:lnTo>
                  <a:pt x="38216" y="84116"/>
                </a:lnTo>
                <a:lnTo>
                  <a:pt x="38794" y="85288"/>
                </a:lnTo>
                <a:lnTo>
                  <a:pt x="39227" y="86372"/>
                </a:lnTo>
                <a:lnTo>
                  <a:pt x="39805" y="87544"/>
                </a:lnTo>
                <a:lnTo>
                  <a:pt x="39805" y="88622"/>
                </a:lnTo>
                <a:lnTo>
                  <a:pt x="39805" y="91466"/>
                </a:lnTo>
                <a:lnTo>
                  <a:pt x="39805" y="94311"/>
                </a:lnTo>
                <a:lnTo>
                  <a:pt x="39805" y="97250"/>
                </a:lnTo>
                <a:lnTo>
                  <a:pt x="39805" y="100288"/>
                </a:lnTo>
                <a:lnTo>
                  <a:pt x="39805" y="102938"/>
                </a:lnTo>
                <a:lnTo>
                  <a:pt x="39805" y="105000"/>
                </a:lnTo>
                <a:lnTo>
                  <a:pt x="39805" y="106372"/>
                </a:lnTo>
                <a:lnTo>
                  <a:pt x="39805" y="106861"/>
                </a:lnTo>
                <a:lnTo>
                  <a:pt x="39805" y="108233"/>
                </a:lnTo>
                <a:lnTo>
                  <a:pt x="40094" y="109705"/>
                </a:lnTo>
                <a:lnTo>
                  <a:pt x="40672" y="111077"/>
                </a:lnTo>
                <a:lnTo>
                  <a:pt x="41533" y="112350"/>
                </a:lnTo>
                <a:lnTo>
                  <a:pt x="42400" y="113527"/>
                </a:lnTo>
                <a:lnTo>
                  <a:pt x="43411" y="114605"/>
                </a:lnTo>
                <a:lnTo>
                  <a:pt x="44566" y="115783"/>
                </a:lnTo>
                <a:lnTo>
                  <a:pt x="46005" y="116666"/>
                </a:lnTo>
                <a:lnTo>
                  <a:pt x="47305" y="117644"/>
                </a:lnTo>
                <a:lnTo>
                  <a:pt x="48750" y="118427"/>
                </a:lnTo>
                <a:lnTo>
                  <a:pt x="50333" y="119116"/>
                </a:lnTo>
                <a:lnTo>
                  <a:pt x="52355" y="119705"/>
                </a:lnTo>
                <a:lnTo>
                  <a:pt x="54227" y="120094"/>
                </a:lnTo>
                <a:lnTo>
                  <a:pt x="56250" y="120488"/>
                </a:lnTo>
                <a:lnTo>
                  <a:pt x="58122" y="120683"/>
                </a:lnTo>
                <a:lnTo>
                  <a:pt x="60138" y="120683"/>
                </a:lnTo>
                <a:close/>
              </a:path>
              <a:path w="120000" h="120000" extrusionOk="0">
                <a:moveTo>
                  <a:pt x="51344" y="80094"/>
                </a:moveTo>
                <a:lnTo>
                  <a:pt x="47450" y="66861"/>
                </a:lnTo>
                <a:lnTo>
                  <a:pt x="40527" y="56272"/>
                </a:lnTo>
                <a:lnTo>
                  <a:pt x="38361" y="53622"/>
                </a:lnTo>
                <a:lnTo>
                  <a:pt x="47450" y="56566"/>
                </a:lnTo>
                <a:lnTo>
                  <a:pt x="54372" y="53038"/>
                </a:lnTo>
                <a:lnTo>
                  <a:pt x="62161" y="56272"/>
                </a:lnTo>
                <a:lnTo>
                  <a:pt x="68216" y="53038"/>
                </a:lnTo>
                <a:lnTo>
                  <a:pt x="74277" y="55977"/>
                </a:lnTo>
                <a:lnTo>
                  <a:pt x="82500" y="53622"/>
                </a:lnTo>
                <a:lnTo>
                  <a:pt x="71677" y="68038"/>
                </a:lnTo>
                <a:lnTo>
                  <a:pt x="68650" y="80094"/>
                </a:lnTo>
                <a:moveTo>
                  <a:pt x="39950" y="88622"/>
                </a:moveTo>
                <a:lnTo>
                  <a:pt x="80622" y="88622"/>
                </a:lnTo>
                <a:lnTo>
                  <a:pt x="80622" y="94800"/>
                </a:lnTo>
                <a:lnTo>
                  <a:pt x="39950" y="94705"/>
                </a:lnTo>
                <a:lnTo>
                  <a:pt x="39950" y="100683"/>
                </a:lnTo>
                <a:lnTo>
                  <a:pt x="80622" y="100877"/>
                </a:lnTo>
                <a:lnTo>
                  <a:pt x="80766" y="106566"/>
                </a:lnTo>
                <a:lnTo>
                  <a:pt x="40094" y="106566"/>
                </a:lnTo>
              </a:path>
            </a:pathLst>
          </a:custGeom>
          <a:solidFill>
            <a:srgbClr val="FFFF00"/>
          </a:solidFill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4" name="Shape 724"/>
          <p:cNvSpPr/>
          <p:nvPr/>
        </p:nvSpPr>
        <p:spPr>
          <a:xfrm>
            <a:off x="4724400" y="3124200"/>
            <a:ext cx="776287" cy="12430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138" y="120683"/>
                </a:moveTo>
                <a:lnTo>
                  <a:pt x="62305" y="120683"/>
                </a:lnTo>
                <a:lnTo>
                  <a:pt x="64177" y="120488"/>
                </a:lnTo>
                <a:lnTo>
                  <a:pt x="66200" y="120094"/>
                </a:lnTo>
                <a:lnTo>
                  <a:pt x="68072" y="119705"/>
                </a:lnTo>
                <a:lnTo>
                  <a:pt x="70094" y="119116"/>
                </a:lnTo>
                <a:lnTo>
                  <a:pt x="71677" y="118427"/>
                </a:lnTo>
                <a:lnTo>
                  <a:pt x="73122" y="117644"/>
                </a:lnTo>
                <a:lnTo>
                  <a:pt x="74422" y="116666"/>
                </a:lnTo>
                <a:lnTo>
                  <a:pt x="75861" y="115783"/>
                </a:lnTo>
                <a:lnTo>
                  <a:pt x="77016" y="114605"/>
                </a:lnTo>
                <a:lnTo>
                  <a:pt x="78027" y="113527"/>
                </a:lnTo>
                <a:lnTo>
                  <a:pt x="78888" y="112350"/>
                </a:lnTo>
                <a:lnTo>
                  <a:pt x="79755" y="111077"/>
                </a:lnTo>
                <a:lnTo>
                  <a:pt x="80333" y="109705"/>
                </a:lnTo>
                <a:lnTo>
                  <a:pt x="80622" y="108233"/>
                </a:lnTo>
                <a:lnTo>
                  <a:pt x="80622" y="106861"/>
                </a:lnTo>
                <a:lnTo>
                  <a:pt x="80622" y="106372"/>
                </a:lnTo>
                <a:lnTo>
                  <a:pt x="80622" y="105000"/>
                </a:lnTo>
                <a:lnTo>
                  <a:pt x="80622" y="102938"/>
                </a:lnTo>
                <a:lnTo>
                  <a:pt x="80622" y="100288"/>
                </a:lnTo>
                <a:lnTo>
                  <a:pt x="80622" y="97250"/>
                </a:lnTo>
                <a:lnTo>
                  <a:pt x="80622" y="94311"/>
                </a:lnTo>
                <a:lnTo>
                  <a:pt x="80622" y="91466"/>
                </a:lnTo>
                <a:lnTo>
                  <a:pt x="80622" y="88622"/>
                </a:lnTo>
                <a:lnTo>
                  <a:pt x="80622" y="87544"/>
                </a:lnTo>
                <a:lnTo>
                  <a:pt x="81200" y="86372"/>
                </a:lnTo>
                <a:lnTo>
                  <a:pt x="81633" y="85288"/>
                </a:lnTo>
                <a:lnTo>
                  <a:pt x="82211" y="84116"/>
                </a:lnTo>
                <a:lnTo>
                  <a:pt x="84227" y="81861"/>
                </a:lnTo>
                <a:lnTo>
                  <a:pt x="86677" y="79605"/>
                </a:lnTo>
                <a:lnTo>
                  <a:pt x="93027" y="75288"/>
                </a:lnTo>
                <a:lnTo>
                  <a:pt x="100238" y="70388"/>
                </a:lnTo>
                <a:lnTo>
                  <a:pt x="104133" y="67744"/>
                </a:lnTo>
                <a:lnTo>
                  <a:pt x="107450" y="64705"/>
                </a:lnTo>
                <a:lnTo>
                  <a:pt x="110766" y="61661"/>
                </a:lnTo>
                <a:lnTo>
                  <a:pt x="113794" y="58133"/>
                </a:lnTo>
                <a:lnTo>
                  <a:pt x="115238" y="56466"/>
                </a:lnTo>
                <a:lnTo>
                  <a:pt x="116388" y="54411"/>
                </a:lnTo>
                <a:lnTo>
                  <a:pt x="117400" y="52450"/>
                </a:lnTo>
                <a:lnTo>
                  <a:pt x="118266" y="50194"/>
                </a:lnTo>
                <a:lnTo>
                  <a:pt x="119133" y="48133"/>
                </a:lnTo>
                <a:lnTo>
                  <a:pt x="119711" y="45683"/>
                </a:lnTo>
                <a:lnTo>
                  <a:pt x="120000" y="43233"/>
                </a:lnTo>
                <a:lnTo>
                  <a:pt x="120000" y="40783"/>
                </a:lnTo>
                <a:lnTo>
                  <a:pt x="120000" y="38527"/>
                </a:lnTo>
                <a:lnTo>
                  <a:pt x="119711" y="36466"/>
                </a:lnTo>
                <a:lnTo>
                  <a:pt x="119422" y="34605"/>
                </a:lnTo>
                <a:lnTo>
                  <a:pt x="118844" y="32544"/>
                </a:lnTo>
                <a:lnTo>
                  <a:pt x="118266" y="30683"/>
                </a:lnTo>
                <a:lnTo>
                  <a:pt x="117400" y="28527"/>
                </a:lnTo>
                <a:lnTo>
                  <a:pt x="116388" y="26666"/>
                </a:lnTo>
                <a:lnTo>
                  <a:pt x="115238" y="24800"/>
                </a:lnTo>
                <a:lnTo>
                  <a:pt x="114083" y="23133"/>
                </a:lnTo>
                <a:lnTo>
                  <a:pt x="112783" y="21372"/>
                </a:lnTo>
                <a:lnTo>
                  <a:pt x="111344" y="19705"/>
                </a:lnTo>
                <a:lnTo>
                  <a:pt x="109900" y="18038"/>
                </a:lnTo>
                <a:lnTo>
                  <a:pt x="106294" y="14800"/>
                </a:lnTo>
                <a:lnTo>
                  <a:pt x="102544" y="11955"/>
                </a:lnTo>
                <a:lnTo>
                  <a:pt x="98361" y="9411"/>
                </a:lnTo>
                <a:lnTo>
                  <a:pt x="93605" y="6955"/>
                </a:lnTo>
                <a:lnTo>
                  <a:pt x="91150" y="5977"/>
                </a:lnTo>
                <a:lnTo>
                  <a:pt x="88555" y="5000"/>
                </a:lnTo>
                <a:lnTo>
                  <a:pt x="86105" y="4116"/>
                </a:lnTo>
                <a:lnTo>
                  <a:pt x="83650" y="3333"/>
                </a:lnTo>
                <a:lnTo>
                  <a:pt x="80911" y="2544"/>
                </a:lnTo>
                <a:lnTo>
                  <a:pt x="78027" y="1861"/>
                </a:lnTo>
                <a:lnTo>
                  <a:pt x="75000" y="1272"/>
                </a:lnTo>
                <a:lnTo>
                  <a:pt x="72255" y="877"/>
                </a:lnTo>
                <a:lnTo>
                  <a:pt x="69227" y="488"/>
                </a:lnTo>
                <a:lnTo>
                  <a:pt x="66488" y="288"/>
                </a:lnTo>
                <a:lnTo>
                  <a:pt x="63461" y="94"/>
                </a:lnTo>
                <a:lnTo>
                  <a:pt x="60138" y="94"/>
                </a:lnTo>
                <a:lnTo>
                  <a:pt x="56966" y="94"/>
                </a:lnTo>
                <a:lnTo>
                  <a:pt x="53938" y="288"/>
                </a:lnTo>
                <a:lnTo>
                  <a:pt x="51200" y="488"/>
                </a:lnTo>
                <a:lnTo>
                  <a:pt x="48172" y="877"/>
                </a:lnTo>
                <a:lnTo>
                  <a:pt x="45427" y="1272"/>
                </a:lnTo>
                <a:lnTo>
                  <a:pt x="42400" y="1861"/>
                </a:lnTo>
                <a:lnTo>
                  <a:pt x="39516" y="2544"/>
                </a:lnTo>
                <a:lnTo>
                  <a:pt x="36777" y="3333"/>
                </a:lnTo>
                <a:lnTo>
                  <a:pt x="34322" y="4116"/>
                </a:lnTo>
                <a:lnTo>
                  <a:pt x="31872" y="5000"/>
                </a:lnTo>
                <a:lnTo>
                  <a:pt x="29277" y="5977"/>
                </a:lnTo>
                <a:lnTo>
                  <a:pt x="26822" y="6955"/>
                </a:lnTo>
                <a:lnTo>
                  <a:pt x="22066" y="9411"/>
                </a:lnTo>
                <a:lnTo>
                  <a:pt x="17883" y="11955"/>
                </a:lnTo>
                <a:lnTo>
                  <a:pt x="14133" y="14800"/>
                </a:lnTo>
                <a:lnTo>
                  <a:pt x="10527" y="18038"/>
                </a:lnTo>
                <a:lnTo>
                  <a:pt x="9083" y="19705"/>
                </a:lnTo>
                <a:lnTo>
                  <a:pt x="7638" y="21372"/>
                </a:lnTo>
                <a:lnTo>
                  <a:pt x="6344" y="23133"/>
                </a:lnTo>
                <a:lnTo>
                  <a:pt x="5188" y="24800"/>
                </a:lnTo>
                <a:lnTo>
                  <a:pt x="4033" y="26666"/>
                </a:lnTo>
                <a:lnTo>
                  <a:pt x="3027" y="28527"/>
                </a:lnTo>
                <a:lnTo>
                  <a:pt x="2161" y="30683"/>
                </a:lnTo>
                <a:lnTo>
                  <a:pt x="1583" y="32544"/>
                </a:lnTo>
                <a:lnTo>
                  <a:pt x="1005" y="34605"/>
                </a:lnTo>
                <a:lnTo>
                  <a:pt x="716" y="36466"/>
                </a:lnTo>
                <a:lnTo>
                  <a:pt x="427" y="38527"/>
                </a:lnTo>
                <a:lnTo>
                  <a:pt x="427" y="40783"/>
                </a:lnTo>
                <a:lnTo>
                  <a:pt x="427" y="43233"/>
                </a:lnTo>
                <a:lnTo>
                  <a:pt x="716" y="45683"/>
                </a:lnTo>
                <a:lnTo>
                  <a:pt x="1294" y="48133"/>
                </a:lnTo>
                <a:lnTo>
                  <a:pt x="2161" y="50194"/>
                </a:lnTo>
                <a:lnTo>
                  <a:pt x="3027" y="52450"/>
                </a:lnTo>
                <a:lnTo>
                  <a:pt x="4033" y="54411"/>
                </a:lnTo>
                <a:lnTo>
                  <a:pt x="5188" y="56466"/>
                </a:lnTo>
                <a:lnTo>
                  <a:pt x="6633" y="58133"/>
                </a:lnTo>
                <a:lnTo>
                  <a:pt x="9661" y="61661"/>
                </a:lnTo>
                <a:lnTo>
                  <a:pt x="12977" y="64705"/>
                </a:lnTo>
                <a:lnTo>
                  <a:pt x="16294" y="67744"/>
                </a:lnTo>
                <a:lnTo>
                  <a:pt x="20188" y="70388"/>
                </a:lnTo>
                <a:lnTo>
                  <a:pt x="27400" y="75288"/>
                </a:lnTo>
                <a:lnTo>
                  <a:pt x="33750" y="79605"/>
                </a:lnTo>
                <a:lnTo>
                  <a:pt x="36200" y="81861"/>
                </a:lnTo>
                <a:lnTo>
                  <a:pt x="38216" y="84116"/>
                </a:lnTo>
                <a:lnTo>
                  <a:pt x="38794" y="85288"/>
                </a:lnTo>
                <a:lnTo>
                  <a:pt x="39227" y="86372"/>
                </a:lnTo>
                <a:lnTo>
                  <a:pt x="39805" y="87544"/>
                </a:lnTo>
                <a:lnTo>
                  <a:pt x="39805" y="88622"/>
                </a:lnTo>
                <a:lnTo>
                  <a:pt x="39805" y="91466"/>
                </a:lnTo>
                <a:lnTo>
                  <a:pt x="39805" y="94311"/>
                </a:lnTo>
                <a:lnTo>
                  <a:pt x="39805" y="97250"/>
                </a:lnTo>
                <a:lnTo>
                  <a:pt x="39805" y="100288"/>
                </a:lnTo>
                <a:lnTo>
                  <a:pt x="39805" y="102938"/>
                </a:lnTo>
                <a:lnTo>
                  <a:pt x="39805" y="105000"/>
                </a:lnTo>
                <a:lnTo>
                  <a:pt x="39805" y="106372"/>
                </a:lnTo>
                <a:lnTo>
                  <a:pt x="39805" y="106861"/>
                </a:lnTo>
                <a:lnTo>
                  <a:pt x="39805" y="108233"/>
                </a:lnTo>
                <a:lnTo>
                  <a:pt x="40094" y="109705"/>
                </a:lnTo>
                <a:lnTo>
                  <a:pt x="40672" y="111077"/>
                </a:lnTo>
                <a:lnTo>
                  <a:pt x="41533" y="112350"/>
                </a:lnTo>
                <a:lnTo>
                  <a:pt x="42400" y="113527"/>
                </a:lnTo>
                <a:lnTo>
                  <a:pt x="43411" y="114605"/>
                </a:lnTo>
                <a:lnTo>
                  <a:pt x="44566" y="115783"/>
                </a:lnTo>
                <a:lnTo>
                  <a:pt x="46005" y="116666"/>
                </a:lnTo>
                <a:lnTo>
                  <a:pt x="47305" y="117644"/>
                </a:lnTo>
                <a:lnTo>
                  <a:pt x="48750" y="118427"/>
                </a:lnTo>
                <a:lnTo>
                  <a:pt x="50333" y="119116"/>
                </a:lnTo>
                <a:lnTo>
                  <a:pt x="52355" y="119705"/>
                </a:lnTo>
                <a:lnTo>
                  <a:pt x="54227" y="120094"/>
                </a:lnTo>
                <a:lnTo>
                  <a:pt x="56250" y="120488"/>
                </a:lnTo>
                <a:lnTo>
                  <a:pt x="58122" y="120683"/>
                </a:lnTo>
                <a:lnTo>
                  <a:pt x="60138" y="120683"/>
                </a:lnTo>
                <a:close/>
              </a:path>
              <a:path w="120000" h="120000" extrusionOk="0">
                <a:moveTo>
                  <a:pt x="51344" y="80094"/>
                </a:moveTo>
                <a:lnTo>
                  <a:pt x="47450" y="66861"/>
                </a:lnTo>
                <a:lnTo>
                  <a:pt x="40527" y="56272"/>
                </a:lnTo>
                <a:lnTo>
                  <a:pt x="38361" y="53622"/>
                </a:lnTo>
                <a:lnTo>
                  <a:pt x="47450" y="56566"/>
                </a:lnTo>
                <a:lnTo>
                  <a:pt x="54372" y="53038"/>
                </a:lnTo>
                <a:lnTo>
                  <a:pt x="62161" y="56272"/>
                </a:lnTo>
                <a:lnTo>
                  <a:pt x="68216" y="53038"/>
                </a:lnTo>
                <a:lnTo>
                  <a:pt x="74277" y="55977"/>
                </a:lnTo>
                <a:lnTo>
                  <a:pt x="82500" y="53622"/>
                </a:lnTo>
                <a:lnTo>
                  <a:pt x="71677" y="68038"/>
                </a:lnTo>
                <a:lnTo>
                  <a:pt x="68650" y="80094"/>
                </a:lnTo>
                <a:moveTo>
                  <a:pt x="39950" y="88622"/>
                </a:moveTo>
                <a:lnTo>
                  <a:pt x="80622" y="88622"/>
                </a:lnTo>
                <a:lnTo>
                  <a:pt x="80622" y="94800"/>
                </a:lnTo>
                <a:lnTo>
                  <a:pt x="39950" y="94705"/>
                </a:lnTo>
                <a:lnTo>
                  <a:pt x="39950" y="100683"/>
                </a:lnTo>
                <a:lnTo>
                  <a:pt x="80622" y="100877"/>
                </a:lnTo>
                <a:lnTo>
                  <a:pt x="80766" y="106566"/>
                </a:lnTo>
                <a:lnTo>
                  <a:pt x="40094" y="106566"/>
                </a:lnTo>
              </a:path>
            </a:pathLst>
          </a:custGeom>
          <a:solidFill>
            <a:srgbClr val="FFFF00"/>
          </a:solidFill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5" name="Shape 725"/>
          <p:cNvSpPr/>
          <p:nvPr/>
        </p:nvSpPr>
        <p:spPr>
          <a:xfrm>
            <a:off x="6019800" y="2971800"/>
            <a:ext cx="776287" cy="12430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138" y="120683"/>
                </a:moveTo>
                <a:lnTo>
                  <a:pt x="62305" y="120683"/>
                </a:lnTo>
                <a:lnTo>
                  <a:pt x="64177" y="120488"/>
                </a:lnTo>
                <a:lnTo>
                  <a:pt x="66200" y="120094"/>
                </a:lnTo>
                <a:lnTo>
                  <a:pt x="68072" y="119705"/>
                </a:lnTo>
                <a:lnTo>
                  <a:pt x="70094" y="119116"/>
                </a:lnTo>
                <a:lnTo>
                  <a:pt x="71677" y="118427"/>
                </a:lnTo>
                <a:lnTo>
                  <a:pt x="73122" y="117644"/>
                </a:lnTo>
                <a:lnTo>
                  <a:pt x="74422" y="116666"/>
                </a:lnTo>
                <a:lnTo>
                  <a:pt x="75861" y="115783"/>
                </a:lnTo>
                <a:lnTo>
                  <a:pt x="77016" y="114605"/>
                </a:lnTo>
                <a:lnTo>
                  <a:pt x="78027" y="113527"/>
                </a:lnTo>
                <a:lnTo>
                  <a:pt x="78888" y="112350"/>
                </a:lnTo>
                <a:lnTo>
                  <a:pt x="79755" y="111077"/>
                </a:lnTo>
                <a:lnTo>
                  <a:pt x="80333" y="109705"/>
                </a:lnTo>
                <a:lnTo>
                  <a:pt x="80622" y="108233"/>
                </a:lnTo>
                <a:lnTo>
                  <a:pt x="80622" y="106861"/>
                </a:lnTo>
                <a:lnTo>
                  <a:pt x="80622" y="106372"/>
                </a:lnTo>
                <a:lnTo>
                  <a:pt x="80622" y="105000"/>
                </a:lnTo>
                <a:lnTo>
                  <a:pt x="80622" y="102938"/>
                </a:lnTo>
                <a:lnTo>
                  <a:pt x="80622" y="100288"/>
                </a:lnTo>
                <a:lnTo>
                  <a:pt x="80622" y="97250"/>
                </a:lnTo>
                <a:lnTo>
                  <a:pt x="80622" y="94311"/>
                </a:lnTo>
                <a:lnTo>
                  <a:pt x="80622" y="91466"/>
                </a:lnTo>
                <a:lnTo>
                  <a:pt x="80622" y="88622"/>
                </a:lnTo>
                <a:lnTo>
                  <a:pt x="80622" y="87544"/>
                </a:lnTo>
                <a:lnTo>
                  <a:pt x="81200" y="86372"/>
                </a:lnTo>
                <a:lnTo>
                  <a:pt x="81633" y="85288"/>
                </a:lnTo>
                <a:lnTo>
                  <a:pt x="82211" y="84116"/>
                </a:lnTo>
                <a:lnTo>
                  <a:pt x="84227" y="81861"/>
                </a:lnTo>
                <a:lnTo>
                  <a:pt x="86677" y="79605"/>
                </a:lnTo>
                <a:lnTo>
                  <a:pt x="93027" y="75288"/>
                </a:lnTo>
                <a:lnTo>
                  <a:pt x="100238" y="70388"/>
                </a:lnTo>
                <a:lnTo>
                  <a:pt x="104133" y="67744"/>
                </a:lnTo>
                <a:lnTo>
                  <a:pt x="107450" y="64705"/>
                </a:lnTo>
                <a:lnTo>
                  <a:pt x="110766" y="61661"/>
                </a:lnTo>
                <a:lnTo>
                  <a:pt x="113794" y="58133"/>
                </a:lnTo>
                <a:lnTo>
                  <a:pt x="115238" y="56466"/>
                </a:lnTo>
                <a:lnTo>
                  <a:pt x="116388" y="54411"/>
                </a:lnTo>
                <a:lnTo>
                  <a:pt x="117400" y="52450"/>
                </a:lnTo>
                <a:lnTo>
                  <a:pt x="118266" y="50194"/>
                </a:lnTo>
                <a:lnTo>
                  <a:pt x="119133" y="48133"/>
                </a:lnTo>
                <a:lnTo>
                  <a:pt x="119711" y="45683"/>
                </a:lnTo>
                <a:lnTo>
                  <a:pt x="120000" y="43233"/>
                </a:lnTo>
                <a:lnTo>
                  <a:pt x="120000" y="40783"/>
                </a:lnTo>
                <a:lnTo>
                  <a:pt x="120000" y="38527"/>
                </a:lnTo>
                <a:lnTo>
                  <a:pt x="119711" y="36466"/>
                </a:lnTo>
                <a:lnTo>
                  <a:pt x="119422" y="34605"/>
                </a:lnTo>
                <a:lnTo>
                  <a:pt x="118844" y="32544"/>
                </a:lnTo>
                <a:lnTo>
                  <a:pt x="118266" y="30683"/>
                </a:lnTo>
                <a:lnTo>
                  <a:pt x="117400" y="28527"/>
                </a:lnTo>
                <a:lnTo>
                  <a:pt x="116388" y="26666"/>
                </a:lnTo>
                <a:lnTo>
                  <a:pt x="115238" y="24800"/>
                </a:lnTo>
                <a:lnTo>
                  <a:pt x="114083" y="23133"/>
                </a:lnTo>
                <a:lnTo>
                  <a:pt x="112783" y="21372"/>
                </a:lnTo>
                <a:lnTo>
                  <a:pt x="111344" y="19705"/>
                </a:lnTo>
                <a:lnTo>
                  <a:pt x="109900" y="18038"/>
                </a:lnTo>
                <a:lnTo>
                  <a:pt x="106294" y="14800"/>
                </a:lnTo>
                <a:lnTo>
                  <a:pt x="102544" y="11955"/>
                </a:lnTo>
                <a:lnTo>
                  <a:pt x="98361" y="9411"/>
                </a:lnTo>
                <a:lnTo>
                  <a:pt x="93605" y="6955"/>
                </a:lnTo>
                <a:lnTo>
                  <a:pt x="91150" y="5977"/>
                </a:lnTo>
                <a:lnTo>
                  <a:pt x="88555" y="5000"/>
                </a:lnTo>
                <a:lnTo>
                  <a:pt x="86105" y="4116"/>
                </a:lnTo>
                <a:lnTo>
                  <a:pt x="83650" y="3333"/>
                </a:lnTo>
                <a:lnTo>
                  <a:pt x="80911" y="2544"/>
                </a:lnTo>
                <a:lnTo>
                  <a:pt x="78027" y="1861"/>
                </a:lnTo>
                <a:lnTo>
                  <a:pt x="75000" y="1272"/>
                </a:lnTo>
                <a:lnTo>
                  <a:pt x="72255" y="877"/>
                </a:lnTo>
                <a:lnTo>
                  <a:pt x="69227" y="488"/>
                </a:lnTo>
                <a:lnTo>
                  <a:pt x="66488" y="288"/>
                </a:lnTo>
                <a:lnTo>
                  <a:pt x="63461" y="94"/>
                </a:lnTo>
                <a:lnTo>
                  <a:pt x="60138" y="94"/>
                </a:lnTo>
                <a:lnTo>
                  <a:pt x="56966" y="94"/>
                </a:lnTo>
                <a:lnTo>
                  <a:pt x="53938" y="288"/>
                </a:lnTo>
                <a:lnTo>
                  <a:pt x="51200" y="488"/>
                </a:lnTo>
                <a:lnTo>
                  <a:pt x="48172" y="877"/>
                </a:lnTo>
                <a:lnTo>
                  <a:pt x="45427" y="1272"/>
                </a:lnTo>
                <a:lnTo>
                  <a:pt x="42400" y="1861"/>
                </a:lnTo>
                <a:lnTo>
                  <a:pt x="39516" y="2544"/>
                </a:lnTo>
                <a:lnTo>
                  <a:pt x="36777" y="3333"/>
                </a:lnTo>
                <a:lnTo>
                  <a:pt x="34322" y="4116"/>
                </a:lnTo>
                <a:lnTo>
                  <a:pt x="31872" y="5000"/>
                </a:lnTo>
                <a:lnTo>
                  <a:pt x="29277" y="5977"/>
                </a:lnTo>
                <a:lnTo>
                  <a:pt x="26822" y="6955"/>
                </a:lnTo>
                <a:lnTo>
                  <a:pt x="22066" y="9411"/>
                </a:lnTo>
                <a:lnTo>
                  <a:pt x="17883" y="11955"/>
                </a:lnTo>
                <a:lnTo>
                  <a:pt x="14133" y="14800"/>
                </a:lnTo>
                <a:lnTo>
                  <a:pt x="10527" y="18038"/>
                </a:lnTo>
                <a:lnTo>
                  <a:pt x="9083" y="19705"/>
                </a:lnTo>
                <a:lnTo>
                  <a:pt x="7638" y="21372"/>
                </a:lnTo>
                <a:lnTo>
                  <a:pt x="6344" y="23133"/>
                </a:lnTo>
                <a:lnTo>
                  <a:pt x="5188" y="24800"/>
                </a:lnTo>
                <a:lnTo>
                  <a:pt x="4033" y="26666"/>
                </a:lnTo>
                <a:lnTo>
                  <a:pt x="3027" y="28527"/>
                </a:lnTo>
                <a:lnTo>
                  <a:pt x="2161" y="30683"/>
                </a:lnTo>
                <a:lnTo>
                  <a:pt x="1583" y="32544"/>
                </a:lnTo>
                <a:lnTo>
                  <a:pt x="1005" y="34605"/>
                </a:lnTo>
                <a:lnTo>
                  <a:pt x="716" y="36466"/>
                </a:lnTo>
                <a:lnTo>
                  <a:pt x="427" y="38527"/>
                </a:lnTo>
                <a:lnTo>
                  <a:pt x="427" y="40783"/>
                </a:lnTo>
                <a:lnTo>
                  <a:pt x="427" y="43233"/>
                </a:lnTo>
                <a:lnTo>
                  <a:pt x="716" y="45683"/>
                </a:lnTo>
                <a:lnTo>
                  <a:pt x="1294" y="48133"/>
                </a:lnTo>
                <a:lnTo>
                  <a:pt x="2161" y="50194"/>
                </a:lnTo>
                <a:lnTo>
                  <a:pt x="3027" y="52450"/>
                </a:lnTo>
                <a:lnTo>
                  <a:pt x="4033" y="54411"/>
                </a:lnTo>
                <a:lnTo>
                  <a:pt x="5188" y="56466"/>
                </a:lnTo>
                <a:lnTo>
                  <a:pt x="6633" y="58133"/>
                </a:lnTo>
                <a:lnTo>
                  <a:pt x="9661" y="61661"/>
                </a:lnTo>
                <a:lnTo>
                  <a:pt x="12977" y="64705"/>
                </a:lnTo>
                <a:lnTo>
                  <a:pt x="16294" y="67744"/>
                </a:lnTo>
                <a:lnTo>
                  <a:pt x="20188" y="70388"/>
                </a:lnTo>
                <a:lnTo>
                  <a:pt x="27400" y="75288"/>
                </a:lnTo>
                <a:lnTo>
                  <a:pt x="33750" y="79605"/>
                </a:lnTo>
                <a:lnTo>
                  <a:pt x="36200" y="81861"/>
                </a:lnTo>
                <a:lnTo>
                  <a:pt x="38216" y="84116"/>
                </a:lnTo>
                <a:lnTo>
                  <a:pt x="38794" y="85288"/>
                </a:lnTo>
                <a:lnTo>
                  <a:pt x="39227" y="86372"/>
                </a:lnTo>
                <a:lnTo>
                  <a:pt x="39805" y="87544"/>
                </a:lnTo>
                <a:lnTo>
                  <a:pt x="39805" y="88622"/>
                </a:lnTo>
                <a:lnTo>
                  <a:pt x="39805" y="91466"/>
                </a:lnTo>
                <a:lnTo>
                  <a:pt x="39805" y="94311"/>
                </a:lnTo>
                <a:lnTo>
                  <a:pt x="39805" y="97250"/>
                </a:lnTo>
                <a:lnTo>
                  <a:pt x="39805" y="100288"/>
                </a:lnTo>
                <a:lnTo>
                  <a:pt x="39805" y="102938"/>
                </a:lnTo>
                <a:lnTo>
                  <a:pt x="39805" y="105000"/>
                </a:lnTo>
                <a:lnTo>
                  <a:pt x="39805" y="106372"/>
                </a:lnTo>
                <a:lnTo>
                  <a:pt x="39805" y="106861"/>
                </a:lnTo>
                <a:lnTo>
                  <a:pt x="39805" y="108233"/>
                </a:lnTo>
                <a:lnTo>
                  <a:pt x="40094" y="109705"/>
                </a:lnTo>
                <a:lnTo>
                  <a:pt x="40672" y="111077"/>
                </a:lnTo>
                <a:lnTo>
                  <a:pt x="41533" y="112350"/>
                </a:lnTo>
                <a:lnTo>
                  <a:pt x="42400" y="113527"/>
                </a:lnTo>
                <a:lnTo>
                  <a:pt x="43411" y="114605"/>
                </a:lnTo>
                <a:lnTo>
                  <a:pt x="44566" y="115783"/>
                </a:lnTo>
                <a:lnTo>
                  <a:pt x="46005" y="116666"/>
                </a:lnTo>
                <a:lnTo>
                  <a:pt x="47305" y="117644"/>
                </a:lnTo>
                <a:lnTo>
                  <a:pt x="48750" y="118427"/>
                </a:lnTo>
                <a:lnTo>
                  <a:pt x="50333" y="119116"/>
                </a:lnTo>
                <a:lnTo>
                  <a:pt x="52355" y="119705"/>
                </a:lnTo>
                <a:lnTo>
                  <a:pt x="54227" y="120094"/>
                </a:lnTo>
                <a:lnTo>
                  <a:pt x="56250" y="120488"/>
                </a:lnTo>
                <a:lnTo>
                  <a:pt x="58122" y="120683"/>
                </a:lnTo>
                <a:lnTo>
                  <a:pt x="60138" y="120683"/>
                </a:lnTo>
                <a:close/>
              </a:path>
              <a:path w="120000" h="120000" extrusionOk="0">
                <a:moveTo>
                  <a:pt x="51344" y="80094"/>
                </a:moveTo>
                <a:lnTo>
                  <a:pt x="47450" y="66861"/>
                </a:lnTo>
                <a:lnTo>
                  <a:pt x="40527" y="56272"/>
                </a:lnTo>
                <a:lnTo>
                  <a:pt x="38361" y="53622"/>
                </a:lnTo>
                <a:lnTo>
                  <a:pt x="47450" y="56566"/>
                </a:lnTo>
                <a:lnTo>
                  <a:pt x="54372" y="53038"/>
                </a:lnTo>
                <a:lnTo>
                  <a:pt x="62161" y="56272"/>
                </a:lnTo>
                <a:lnTo>
                  <a:pt x="68216" y="53038"/>
                </a:lnTo>
                <a:lnTo>
                  <a:pt x="74277" y="55977"/>
                </a:lnTo>
                <a:lnTo>
                  <a:pt x="82500" y="53622"/>
                </a:lnTo>
                <a:lnTo>
                  <a:pt x="71677" y="68038"/>
                </a:lnTo>
                <a:lnTo>
                  <a:pt x="68650" y="80094"/>
                </a:lnTo>
                <a:moveTo>
                  <a:pt x="39950" y="88622"/>
                </a:moveTo>
                <a:lnTo>
                  <a:pt x="80622" y="88622"/>
                </a:lnTo>
                <a:lnTo>
                  <a:pt x="80622" y="94800"/>
                </a:lnTo>
                <a:lnTo>
                  <a:pt x="39950" y="94705"/>
                </a:lnTo>
                <a:lnTo>
                  <a:pt x="39950" y="100683"/>
                </a:lnTo>
                <a:lnTo>
                  <a:pt x="80622" y="100877"/>
                </a:lnTo>
                <a:lnTo>
                  <a:pt x="80766" y="106566"/>
                </a:lnTo>
                <a:lnTo>
                  <a:pt x="40094" y="106566"/>
                </a:lnTo>
              </a:path>
            </a:pathLst>
          </a:custGeom>
          <a:solidFill>
            <a:srgbClr val="FFFF00"/>
          </a:solidFill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6" name="Shape 726"/>
          <p:cNvSpPr/>
          <p:nvPr/>
        </p:nvSpPr>
        <p:spPr>
          <a:xfrm>
            <a:off x="7010400" y="2971800"/>
            <a:ext cx="776287" cy="12430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138" y="120683"/>
                </a:moveTo>
                <a:lnTo>
                  <a:pt x="62305" y="120683"/>
                </a:lnTo>
                <a:lnTo>
                  <a:pt x="64177" y="120488"/>
                </a:lnTo>
                <a:lnTo>
                  <a:pt x="66200" y="120094"/>
                </a:lnTo>
                <a:lnTo>
                  <a:pt x="68072" y="119705"/>
                </a:lnTo>
                <a:lnTo>
                  <a:pt x="70094" y="119116"/>
                </a:lnTo>
                <a:lnTo>
                  <a:pt x="71677" y="118427"/>
                </a:lnTo>
                <a:lnTo>
                  <a:pt x="73122" y="117644"/>
                </a:lnTo>
                <a:lnTo>
                  <a:pt x="74422" y="116666"/>
                </a:lnTo>
                <a:lnTo>
                  <a:pt x="75861" y="115783"/>
                </a:lnTo>
                <a:lnTo>
                  <a:pt x="77016" y="114605"/>
                </a:lnTo>
                <a:lnTo>
                  <a:pt x="78027" y="113527"/>
                </a:lnTo>
                <a:lnTo>
                  <a:pt x="78888" y="112350"/>
                </a:lnTo>
                <a:lnTo>
                  <a:pt x="79755" y="111077"/>
                </a:lnTo>
                <a:lnTo>
                  <a:pt x="80333" y="109705"/>
                </a:lnTo>
                <a:lnTo>
                  <a:pt x="80622" y="108233"/>
                </a:lnTo>
                <a:lnTo>
                  <a:pt x="80622" y="106861"/>
                </a:lnTo>
                <a:lnTo>
                  <a:pt x="80622" y="106372"/>
                </a:lnTo>
                <a:lnTo>
                  <a:pt x="80622" y="105000"/>
                </a:lnTo>
                <a:lnTo>
                  <a:pt x="80622" y="102938"/>
                </a:lnTo>
                <a:lnTo>
                  <a:pt x="80622" y="100288"/>
                </a:lnTo>
                <a:lnTo>
                  <a:pt x="80622" y="97250"/>
                </a:lnTo>
                <a:lnTo>
                  <a:pt x="80622" y="94311"/>
                </a:lnTo>
                <a:lnTo>
                  <a:pt x="80622" y="91466"/>
                </a:lnTo>
                <a:lnTo>
                  <a:pt x="80622" y="88622"/>
                </a:lnTo>
                <a:lnTo>
                  <a:pt x="80622" y="87544"/>
                </a:lnTo>
                <a:lnTo>
                  <a:pt x="81200" y="86372"/>
                </a:lnTo>
                <a:lnTo>
                  <a:pt x="81633" y="85288"/>
                </a:lnTo>
                <a:lnTo>
                  <a:pt x="82211" y="84116"/>
                </a:lnTo>
                <a:lnTo>
                  <a:pt x="84227" y="81861"/>
                </a:lnTo>
                <a:lnTo>
                  <a:pt x="86677" y="79605"/>
                </a:lnTo>
                <a:lnTo>
                  <a:pt x="93027" y="75288"/>
                </a:lnTo>
                <a:lnTo>
                  <a:pt x="100238" y="70388"/>
                </a:lnTo>
                <a:lnTo>
                  <a:pt x="104133" y="67744"/>
                </a:lnTo>
                <a:lnTo>
                  <a:pt x="107450" y="64705"/>
                </a:lnTo>
                <a:lnTo>
                  <a:pt x="110766" y="61661"/>
                </a:lnTo>
                <a:lnTo>
                  <a:pt x="113794" y="58133"/>
                </a:lnTo>
                <a:lnTo>
                  <a:pt x="115238" y="56466"/>
                </a:lnTo>
                <a:lnTo>
                  <a:pt x="116388" y="54411"/>
                </a:lnTo>
                <a:lnTo>
                  <a:pt x="117400" y="52450"/>
                </a:lnTo>
                <a:lnTo>
                  <a:pt x="118266" y="50194"/>
                </a:lnTo>
                <a:lnTo>
                  <a:pt x="119133" y="48133"/>
                </a:lnTo>
                <a:lnTo>
                  <a:pt x="119711" y="45683"/>
                </a:lnTo>
                <a:lnTo>
                  <a:pt x="120000" y="43233"/>
                </a:lnTo>
                <a:lnTo>
                  <a:pt x="120000" y="40783"/>
                </a:lnTo>
                <a:lnTo>
                  <a:pt x="120000" y="38527"/>
                </a:lnTo>
                <a:lnTo>
                  <a:pt x="119711" y="36466"/>
                </a:lnTo>
                <a:lnTo>
                  <a:pt x="119422" y="34605"/>
                </a:lnTo>
                <a:lnTo>
                  <a:pt x="118844" y="32544"/>
                </a:lnTo>
                <a:lnTo>
                  <a:pt x="118266" y="30683"/>
                </a:lnTo>
                <a:lnTo>
                  <a:pt x="117400" y="28527"/>
                </a:lnTo>
                <a:lnTo>
                  <a:pt x="116388" y="26666"/>
                </a:lnTo>
                <a:lnTo>
                  <a:pt x="115238" y="24800"/>
                </a:lnTo>
                <a:lnTo>
                  <a:pt x="114083" y="23133"/>
                </a:lnTo>
                <a:lnTo>
                  <a:pt x="112783" y="21372"/>
                </a:lnTo>
                <a:lnTo>
                  <a:pt x="111344" y="19705"/>
                </a:lnTo>
                <a:lnTo>
                  <a:pt x="109900" y="18038"/>
                </a:lnTo>
                <a:lnTo>
                  <a:pt x="106294" y="14800"/>
                </a:lnTo>
                <a:lnTo>
                  <a:pt x="102544" y="11955"/>
                </a:lnTo>
                <a:lnTo>
                  <a:pt x="98361" y="9411"/>
                </a:lnTo>
                <a:lnTo>
                  <a:pt x="93605" y="6955"/>
                </a:lnTo>
                <a:lnTo>
                  <a:pt x="91150" y="5977"/>
                </a:lnTo>
                <a:lnTo>
                  <a:pt x="88555" y="5000"/>
                </a:lnTo>
                <a:lnTo>
                  <a:pt x="86105" y="4116"/>
                </a:lnTo>
                <a:lnTo>
                  <a:pt x="83650" y="3333"/>
                </a:lnTo>
                <a:lnTo>
                  <a:pt x="80911" y="2544"/>
                </a:lnTo>
                <a:lnTo>
                  <a:pt x="78027" y="1861"/>
                </a:lnTo>
                <a:lnTo>
                  <a:pt x="75000" y="1272"/>
                </a:lnTo>
                <a:lnTo>
                  <a:pt x="72255" y="877"/>
                </a:lnTo>
                <a:lnTo>
                  <a:pt x="69227" y="488"/>
                </a:lnTo>
                <a:lnTo>
                  <a:pt x="66488" y="288"/>
                </a:lnTo>
                <a:lnTo>
                  <a:pt x="63461" y="94"/>
                </a:lnTo>
                <a:lnTo>
                  <a:pt x="60138" y="94"/>
                </a:lnTo>
                <a:lnTo>
                  <a:pt x="56966" y="94"/>
                </a:lnTo>
                <a:lnTo>
                  <a:pt x="53938" y="288"/>
                </a:lnTo>
                <a:lnTo>
                  <a:pt x="51200" y="488"/>
                </a:lnTo>
                <a:lnTo>
                  <a:pt x="48172" y="877"/>
                </a:lnTo>
                <a:lnTo>
                  <a:pt x="45427" y="1272"/>
                </a:lnTo>
                <a:lnTo>
                  <a:pt x="42400" y="1861"/>
                </a:lnTo>
                <a:lnTo>
                  <a:pt x="39516" y="2544"/>
                </a:lnTo>
                <a:lnTo>
                  <a:pt x="36777" y="3333"/>
                </a:lnTo>
                <a:lnTo>
                  <a:pt x="34322" y="4116"/>
                </a:lnTo>
                <a:lnTo>
                  <a:pt x="31872" y="5000"/>
                </a:lnTo>
                <a:lnTo>
                  <a:pt x="29277" y="5977"/>
                </a:lnTo>
                <a:lnTo>
                  <a:pt x="26822" y="6955"/>
                </a:lnTo>
                <a:lnTo>
                  <a:pt x="22066" y="9411"/>
                </a:lnTo>
                <a:lnTo>
                  <a:pt x="17883" y="11955"/>
                </a:lnTo>
                <a:lnTo>
                  <a:pt x="14133" y="14800"/>
                </a:lnTo>
                <a:lnTo>
                  <a:pt x="10527" y="18038"/>
                </a:lnTo>
                <a:lnTo>
                  <a:pt x="9083" y="19705"/>
                </a:lnTo>
                <a:lnTo>
                  <a:pt x="7638" y="21372"/>
                </a:lnTo>
                <a:lnTo>
                  <a:pt x="6344" y="23133"/>
                </a:lnTo>
                <a:lnTo>
                  <a:pt x="5188" y="24800"/>
                </a:lnTo>
                <a:lnTo>
                  <a:pt x="4033" y="26666"/>
                </a:lnTo>
                <a:lnTo>
                  <a:pt x="3027" y="28527"/>
                </a:lnTo>
                <a:lnTo>
                  <a:pt x="2161" y="30683"/>
                </a:lnTo>
                <a:lnTo>
                  <a:pt x="1583" y="32544"/>
                </a:lnTo>
                <a:lnTo>
                  <a:pt x="1005" y="34605"/>
                </a:lnTo>
                <a:lnTo>
                  <a:pt x="716" y="36466"/>
                </a:lnTo>
                <a:lnTo>
                  <a:pt x="427" y="38527"/>
                </a:lnTo>
                <a:lnTo>
                  <a:pt x="427" y="40783"/>
                </a:lnTo>
                <a:lnTo>
                  <a:pt x="427" y="43233"/>
                </a:lnTo>
                <a:lnTo>
                  <a:pt x="716" y="45683"/>
                </a:lnTo>
                <a:lnTo>
                  <a:pt x="1294" y="48133"/>
                </a:lnTo>
                <a:lnTo>
                  <a:pt x="2161" y="50194"/>
                </a:lnTo>
                <a:lnTo>
                  <a:pt x="3027" y="52450"/>
                </a:lnTo>
                <a:lnTo>
                  <a:pt x="4033" y="54411"/>
                </a:lnTo>
                <a:lnTo>
                  <a:pt x="5188" y="56466"/>
                </a:lnTo>
                <a:lnTo>
                  <a:pt x="6633" y="58133"/>
                </a:lnTo>
                <a:lnTo>
                  <a:pt x="9661" y="61661"/>
                </a:lnTo>
                <a:lnTo>
                  <a:pt x="12977" y="64705"/>
                </a:lnTo>
                <a:lnTo>
                  <a:pt x="16294" y="67744"/>
                </a:lnTo>
                <a:lnTo>
                  <a:pt x="20188" y="70388"/>
                </a:lnTo>
                <a:lnTo>
                  <a:pt x="27400" y="75288"/>
                </a:lnTo>
                <a:lnTo>
                  <a:pt x="33750" y="79605"/>
                </a:lnTo>
                <a:lnTo>
                  <a:pt x="36200" y="81861"/>
                </a:lnTo>
                <a:lnTo>
                  <a:pt x="38216" y="84116"/>
                </a:lnTo>
                <a:lnTo>
                  <a:pt x="38794" y="85288"/>
                </a:lnTo>
                <a:lnTo>
                  <a:pt x="39227" y="86372"/>
                </a:lnTo>
                <a:lnTo>
                  <a:pt x="39805" y="87544"/>
                </a:lnTo>
                <a:lnTo>
                  <a:pt x="39805" y="88622"/>
                </a:lnTo>
                <a:lnTo>
                  <a:pt x="39805" y="91466"/>
                </a:lnTo>
                <a:lnTo>
                  <a:pt x="39805" y="94311"/>
                </a:lnTo>
                <a:lnTo>
                  <a:pt x="39805" y="97250"/>
                </a:lnTo>
                <a:lnTo>
                  <a:pt x="39805" y="100288"/>
                </a:lnTo>
                <a:lnTo>
                  <a:pt x="39805" y="102938"/>
                </a:lnTo>
                <a:lnTo>
                  <a:pt x="39805" y="105000"/>
                </a:lnTo>
                <a:lnTo>
                  <a:pt x="39805" y="106372"/>
                </a:lnTo>
                <a:lnTo>
                  <a:pt x="39805" y="106861"/>
                </a:lnTo>
                <a:lnTo>
                  <a:pt x="39805" y="108233"/>
                </a:lnTo>
                <a:lnTo>
                  <a:pt x="40094" y="109705"/>
                </a:lnTo>
                <a:lnTo>
                  <a:pt x="40672" y="111077"/>
                </a:lnTo>
                <a:lnTo>
                  <a:pt x="41533" y="112350"/>
                </a:lnTo>
                <a:lnTo>
                  <a:pt x="42400" y="113527"/>
                </a:lnTo>
                <a:lnTo>
                  <a:pt x="43411" y="114605"/>
                </a:lnTo>
                <a:lnTo>
                  <a:pt x="44566" y="115783"/>
                </a:lnTo>
                <a:lnTo>
                  <a:pt x="46005" y="116666"/>
                </a:lnTo>
                <a:lnTo>
                  <a:pt x="47305" y="117644"/>
                </a:lnTo>
                <a:lnTo>
                  <a:pt x="48750" y="118427"/>
                </a:lnTo>
                <a:lnTo>
                  <a:pt x="50333" y="119116"/>
                </a:lnTo>
                <a:lnTo>
                  <a:pt x="52355" y="119705"/>
                </a:lnTo>
                <a:lnTo>
                  <a:pt x="54227" y="120094"/>
                </a:lnTo>
                <a:lnTo>
                  <a:pt x="56250" y="120488"/>
                </a:lnTo>
                <a:lnTo>
                  <a:pt x="58122" y="120683"/>
                </a:lnTo>
                <a:lnTo>
                  <a:pt x="60138" y="120683"/>
                </a:lnTo>
                <a:close/>
              </a:path>
              <a:path w="120000" h="120000" extrusionOk="0">
                <a:moveTo>
                  <a:pt x="51344" y="80094"/>
                </a:moveTo>
                <a:lnTo>
                  <a:pt x="47450" y="66861"/>
                </a:lnTo>
                <a:lnTo>
                  <a:pt x="40527" y="56272"/>
                </a:lnTo>
                <a:lnTo>
                  <a:pt x="38361" y="53622"/>
                </a:lnTo>
                <a:lnTo>
                  <a:pt x="47450" y="56566"/>
                </a:lnTo>
                <a:lnTo>
                  <a:pt x="54372" y="53038"/>
                </a:lnTo>
                <a:lnTo>
                  <a:pt x="62161" y="56272"/>
                </a:lnTo>
                <a:lnTo>
                  <a:pt x="68216" y="53038"/>
                </a:lnTo>
                <a:lnTo>
                  <a:pt x="74277" y="55977"/>
                </a:lnTo>
                <a:lnTo>
                  <a:pt x="82500" y="53622"/>
                </a:lnTo>
                <a:lnTo>
                  <a:pt x="71677" y="68038"/>
                </a:lnTo>
                <a:lnTo>
                  <a:pt x="68650" y="80094"/>
                </a:lnTo>
                <a:moveTo>
                  <a:pt x="39950" y="88622"/>
                </a:moveTo>
                <a:lnTo>
                  <a:pt x="80622" y="88622"/>
                </a:lnTo>
                <a:lnTo>
                  <a:pt x="80622" y="94800"/>
                </a:lnTo>
                <a:lnTo>
                  <a:pt x="39950" y="94705"/>
                </a:lnTo>
                <a:lnTo>
                  <a:pt x="39950" y="100683"/>
                </a:lnTo>
                <a:lnTo>
                  <a:pt x="80622" y="100877"/>
                </a:lnTo>
                <a:lnTo>
                  <a:pt x="80766" y="106566"/>
                </a:lnTo>
                <a:lnTo>
                  <a:pt x="40094" y="106566"/>
                </a:lnTo>
              </a:path>
            </a:pathLst>
          </a:custGeom>
          <a:solidFill>
            <a:srgbClr val="FFFF00"/>
          </a:solidFill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27" name="Shape 727"/>
          <p:cNvSpPr txBox="1"/>
          <p:nvPr/>
        </p:nvSpPr>
        <p:spPr>
          <a:xfrm>
            <a:off x="3886200" y="5715000"/>
            <a:ext cx="4648199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R = R1 + R2 + R3 + R4 </a:t>
            </a:r>
          </a:p>
        </p:txBody>
      </p:sp>
    </p:spTree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Shape 733"/>
          <p:cNvSpPr txBox="1">
            <a:spLocks noGrp="1"/>
          </p:cNvSpPr>
          <p:nvPr>
            <p:ph idx="1"/>
          </p:nvPr>
        </p:nvSpPr>
        <p:spPr>
          <a:xfrm>
            <a:off x="381000" y="1447800"/>
            <a:ext cx="8229600" cy="25908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Parallel Circuit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there are </a:t>
            </a:r>
            <a:r>
              <a:rPr lang="en-US"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several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branching paths to the components.  If the circuit is broken at any one branch, </a:t>
            </a:r>
            <a:r>
              <a:rPr lang="en-US" sz="3200" b="0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only the components on that branch will turn off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912" marR="0" lvl="0" indent="-32461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Shape 7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Parallel Circuits</a:t>
            </a:r>
          </a:p>
        </p:txBody>
      </p:sp>
      <p:pic>
        <p:nvPicPr>
          <p:cNvPr id="734" name="Shape 7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4495800"/>
            <a:ext cx="2286000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5" name="Shape 735"/>
          <p:cNvCxnSpPr/>
          <p:nvPr/>
        </p:nvCxnSpPr>
        <p:spPr>
          <a:xfrm rot="10800000" flipH="1">
            <a:off x="838200" y="4114799"/>
            <a:ext cx="46037" cy="11430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6" name="Shape 736"/>
          <p:cNvCxnSpPr/>
          <p:nvPr/>
        </p:nvCxnSpPr>
        <p:spPr>
          <a:xfrm rot="10800000" flipH="1">
            <a:off x="838200" y="4038599"/>
            <a:ext cx="6400799" cy="46037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7" name="Shape 737"/>
          <p:cNvCxnSpPr/>
          <p:nvPr/>
        </p:nvCxnSpPr>
        <p:spPr>
          <a:xfrm rot="10800000">
            <a:off x="7239000" y="4038600"/>
            <a:ext cx="46037" cy="213359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8" name="Shape 738"/>
          <p:cNvCxnSpPr/>
          <p:nvPr/>
        </p:nvCxnSpPr>
        <p:spPr>
          <a:xfrm rot="10800000">
            <a:off x="5181599" y="4038600"/>
            <a:ext cx="46037" cy="213359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9" name="Shape 739"/>
          <p:cNvCxnSpPr/>
          <p:nvPr/>
        </p:nvCxnSpPr>
        <p:spPr>
          <a:xfrm rot="10800000">
            <a:off x="3200400" y="4038600"/>
            <a:ext cx="46037" cy="213359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0" name="Shape 740"/>
          <p:cNvCxnSpPr/>
          <p:nvPr/>
        </p:nvCxnSpPr>
        <p:spPr>
          <a:xfrm rot="10800000" flipH="1">
            <a:off x="2667000" y="6172199"/>
            <a:ext cx="4648199" cy="46037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1" name="Shape 741"/>
          <p:cNvCxnSpPr/>
          <p:nvPr/>
        </p:nvCxnSpPr>
        <p:spPr>
          <a:xfrm rot="10800000" flipH="1">
            <a:off x="2667000" y="5257800"/>
            <a:ext cx="46037" cy="990599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2" name="Shape 742"/>
          <p:cNvCxnSpPr/>
          <p:nvPr/>
        </p:nvCxnSpPr>
        <p:spPr>
          <a:xfrm>
            <a:off x="1752600" y="5211762"/>
            <a:ext cx="990599" cy="46036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3" name="Shape 743"/>
          <p:cNvSpPr/>
          <p:nvPr/>
        </p:nvSpPr>
        <p:spPr>
          <a:xfrm rot="5400000">
            <a:off x="7238999" y="4571999"/>
            <a:ext cx="609599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138" y="120683"/>
                </a:moveTo>
                <a:lnTo>
                  <a:pt x="62305" y="120683"/>
                </a:lnTo>
                <a:lnTo>
                  <a:pt x="64177" y="120488"/>
                </a:lnTo>
                <a:lnTo>
                  <a:pt x="66200" y="120094"/>
                </a:lnTo>
                <a:lnTo>
                  <a:pt x="68072" y="119705"/>
                </a:lnTo>
                <a:lnTo>
                  <a:pt x="70094" y="119116"/>
                </a:lnTo>
                <a:lnTo>
                  <a:pt x="71677" y="118427"/>
                </a:lnTo>
                <a:lnTo>
                  <a:pt x="73122" y="117644"/>
                </a:lnTo>
                <a:lnTo>
                  <a:pt x="74422" y="116666"/>
                </a:lnTo>
                <a:lnTo>
                  <a:pt x="75861" y="115783"/>
                </a:lnTo>
                <a:lnTo>
                  <a:pt x="77016" y="114605"/>
                </a:lnTo>
                <a:lnTo>
                  <a:pt x="78027" y="113527"/>
                </a:lnTo>
                <a:lnTo>
                  <a:pt x="78888" y="112350"/>
                </a:lnTo>
                <a:lnTo>
                  <a:pt x="79755" y="111077"/>
                </a:lnTo>
                <a:lnTo>
                  <a:pt x="80333" y="109705"/>
                </a:lnTo>
                <a:lnTo>
                  <a:pt x="80622" y="108233"/>
                </a:lnTo>
                <a:lnTo>
                  <a:pt x="80622" y="106861"/>
                </a:lnTo>
                <a:lnTo>
                  <a:pt x="80622" y="106372"/>
                </a:lnTo>
                <a:lnTo>
                  <a:pt x="80622" y="105000"/>
                </a:lnTo>
                <a:lnTo>
                  <a:pt x="80622" y="102938"/>
                </a:lnTo>
                <a:lnTo>
                  <a:pt x="80622" y="100288"/>
                </a:lnTo>
                <a:lnTo>
                  <a:pt x="80622" y="97250"/>
                </a:lnTo>
                <a:lnTo>
                  <a:pt x="80622" y="94311"/>
                </a:lnTo>
                <a:lnTo>
                  <a:pt x="80622" y="91466"/>
                </a:lnTo>
                <a:lnTo>
                  <a:pt x="80622" y="88622"/>
                </a:lnTo>
                <a:lnTo>
                  <a:pt x="80622" y="87544"/>
                </a:lnTo>
                <a:lnTo>
                  <a:pt x="81200" y="86372"/>
                </a:lnTo>
                <a:lnTo>
                  <a:pt x="81633" y="85288"/>
                </a:lnTo>
                <a:lnTo>
                  <a:pt x="82211" y="84116"/>
                </a:lnTo>
                <a:lnTo>
                  <a:pt x="84227" y="81861"/>
                </a:lnTo>
                <a:lnTo>
                  <a:pt x="86677" y="79605"/>
                </a:lnTo>
                <a:lnTo>
                  <a:pt x="93027" y="75288"/>
                </a:lnTo>
                <a:lnTo>
                  <a:pt x="100238" y="70388"/>
                </a:lnTo>
                <a:lnTo>
                  <a:pt x="104133" y="67744"/>
                </a:lnTo>
                <a:lnTo>
                  <a:pt x="107450" y="64705"/>
                </a:lnTo>
                <a:lnTo>
                  <a:pt x="110766" y="61661"/>
                </a:lnTo>
                <a:lnTo>
                  <a:pt x="113794" y="58133"/>
                </a:lnTo>
                <a:lnTo>
                  <a:pt x="115238" y="56466"/>
                </a:lnTo>
                <a:lnTo>
                  <a:pt x="116388" y="54411"/>
                </a:lnTo>
                <a:lnTo>
                  <a:pt x="117400" y="52450"/>
                </a:lnTo>
                <a:lnTo>
                  <a:pt x="118266" y="50194"/>
                </a:lnTo>
                <a:lnTo>
                  <a:pt x="119133" y="48133"/>
                </a:lnTo>
                <a:lnTo>
                  <a:pt x="119711" y="45683"/>
                </a:lnTo>
                <a:lnTo>
                  <a:pt x="120000" y="43233"/>
                </a:lnTo>
                <a:lnTo>
                  <a:pt x="120000" y="40783"/>
                </a:lnTo>
                <a:lnTo>
                  <a:pt x="120000" y="38527"/>
                </a:lnTo>
                <a:lnTo>
                  <a:pt x="119711" y="36466"/>
                </a:lnTo>
                <a:lnTo>
                  <a:pt x="119422" y="34605"/>
                </a:lnTo>
                <a:lnTo>
                  <a:pt x="118844" y="32544"/>
                </a:lnTo>
                <a:lnTo>
                  <a:pt x="118266" y="30683"/>
                </a:lnTo>
                <a:lnTo>
                  <a:pt x="117400" y="28527"/>
                </a:lnTo>
                <a:lnTo>
                  <a:pt x="116388" y="26666"/>
                </a:lnTo>
                <a:lnTo>
                  <a:pt x="115238" y="24800"/>
                </a:lnTo>
                <a:lnTo>
                  <a:pt x="114083" y="23133"/>
                </a:lnTo>
                <a:lnTo>
                  <a:pt x="112783" y="21372"/>
                </a:lnTo>
                <a:lnTo>
                  <a:pt x="111344" y="19705"/>
                </a:lnTo>
                <a:lnTo>
                  <a:pt x="109900" y="18038"/>
                </a:lnTo>
                <a:lnTo>
                  <a:pt x="106294" y="14800"/>
                </a:lnTo>
                <a:lnTo>
                  <a:pt x="102544" y="11955"/>
                </a:lnTo>
                <a:lnTo>
                  <a:pt x="98361" y="9411"/>
                </a:lnTo>
                <a:lnTo>
                  <a:pt x="93605" y="6955"/>
                </a:lnTo>
                <a:lnTo>
                  <a:pt x="91150" y="5977"/>
                </a:lnTo>
                <a:lnTo>
                  <a:pt x="88555" y="5000"/>
                </a:lnTo>
                <a:lnTo>
                  <a:pt x="86105" y="4116"/>
                </a:lnTo>
                <a:lnTo>
                  <a:pt x="83650" y="3333"/>
                </a:lnTo>
                <a:lnTo>
                  <a:pt x="80911" y="2544"/>
                </a:lnTo>
                <a:lnTo>
                  <a:pt x="78027" y="1861"/>
                </a:lnTo>
                <a:lnTo>
                  <a:pt x="75000" y="1272"/>
                </a:lnTo>
                <a:lnTo>
                  <a:pt x="72255" y="877"/>
                </a:lnTo>
                <a:lnTo>
                  <a:pt x="69227" y="488"/>
                </a:lnTo>
                <a:lnTo>
                  <a:pt x="66488" y="288"/>
                </a:lnTo>
                <a:lnTo>
                  <a:pt x="63461" y="94"/>
                </a:lnTo>
                <a:lnTo>
                  <a:pt x="60138" y="94"/>
                </a:lnTo>
                <a:lnTo>
                  <a:pt x="56966" y="94"/>
                </a:lnTo>
                <a:lnTo>
                  <a:pt x="53938" y="288"/>
                </a:lnTo>
                <a:lnTo>
                  <a:pt x="51200" y="488"/>
                </a:lnTo>
                <a:lnTo>
                  <a:pt x="48172" y="877"/>
                </a:lnTo>
                <a:lnTo>
                  <a:pt x="45427" y="1272"/>
                </a:lnTo>
                <a:lnTo>
                  <a:pt x="42400" y="1861"/>
                </a:lnTo>
                <a:lnTo>
                  <a:pt x="39516" y="2544"/>
                </a:lnTo>
                <a:lnTo>
                  <a:pt x="36777" y="3333"/>
                </a:lnTo>
                <a:lnTo>
                  <a:pt x="34322" y="4116"/>
                </a:lnTo>
                <a:lnTo>
                  <a:pt x="31872" y="5000"/>
                </a:lnTo>
                <a:lnTo>
                  <a:pt x="29277" y="5977"/>
                </a:lnTo>
                <a:lnTo>
                  <a:pt x="26822" y="6955"/>
                </a:lnTo>
                <a:lnTo>
                  <a:pt x="22066" y="9411"/>
                </a:lnTo>
                <a:lnTo>
                  <a:pt x="17883" y="11955"/>
                </a:lnTo>
                <a:lnTo>
                  <a:pt x="14133" y="14800"/>
                </a:lnTo>
                <a:lnTo>
                  <a:pt x="10527" y="18038"/>
                </a:lnTo>
                <a:lnTo>
                  <a:pt x="9083" y="19705"/>
                </a:lnTo>
                <a:lnTo>
                  <a:pt x="7638" y="21372"/>
                </a:lnTo>
                <a:lnTo>
                  <a:pt x="6344" y="23133"/>
                </a:lnTo>
                <a:lnTo>
                  <a:pt x="5188" y="24800"/>
                </a:lnTo>
                <a:lnTo>
                  <a:pt x="4033" y="26666"/>
                </a:lnTo>
                <a:lnTo>
                  <a:pt x="3027" y="28527"/>
                </a:lnTo>
                <a:lnTo>
                  <a:pt x="2161" y="30683"/>
                </a:lnTo>
                <a:lnTo>
                  <a:pt x="1583" y="32544"/>
                </a:lnTo>
                <a:lnTo>
                  <a:pt x="1005" y="34605"/>
                </a:lnTo>
                <a:lnTo>
                  <a:pt x="716" y="36466"/>
                </a:lnTo>
                <a:lnTo>
                  <a:pt x="427" y="38527"/>
                </a:lnTo>
                <a:lnTo>
                  <a:pt x="427" y="40783"/>
                </a:lnTo>
                <a:lnTo>
                  <a:pt x="427" y="43233"/>
                </a:lnTo>
                <a:lnTo>
                  <a:pt x="716" y="45683"/>
                </a:lnTo>
                <a:lnTo>
                  <a:pt x="1294" y="48133"/>
                </a:lnTo>
                <a:lnTo>
                  <a:pt x="2161" y="50194"/>
                </a:lnTo>
                <a:lnTo>
                  <a:pt x="3027" y="52450"/>
                </a:lnTo>
                <a:lnTo>
                  <a:pt x="4033" y="54411"/>
                </a:lnTo>
                <a:lnTo>
                  <a:pt x="5188" y="56466"/>
                </a:lnTo>
                <a:lnTo>
                  <a:pt x="6633" y="58133"/>
                </a:lnTo>
                <a:lnTo>
                  <a:pt x="9661" y="61661"/>
                </a:lnTo>
                <a:lnTo>
                  <a:pt x="12977" y="64705"/>
                </a:lnTo>
                <a:lnTo>
                  <a:pt x="16294" y="67744"/>
                </a:lnTo>
                <a:lnTo>
                  <a:pt x="20188" y="70388"/>
                </a:lnTo>
                <a:lnTo>
                  <a:pt x="27400" y="75288"/>
                </a:lnTo>
                <a:lnTo>
                  <a:pt x="33750" y="79605"/>
                </a:lnTo>
                <a:lnTo>
                  <a:pt x="36200" y="81861"/>
                </a:lnTo>
                <a:lnTo>
                  <a:pt x="38216" y="84116"/>
                </a:lnTo>
                <a:lnTo>
                  <a:pt x="38794" y="85288"/>
                </a:lnTo>
                <a:lnTo>
                  <a:pt x="39227" y="86372"/>
                </a:lnTo>
                <a:lnTo>
                  <a:pt x="39805" y="87544"/>
                </a:lnTo>
                <a:lnTo>
                  <a:pt x="39805" y="88622"/>
                </a:lnTo>
                <a:lnTo>
                  <a:pt x="39805" y="91466"/>
                </a:lnTo>
                <a:lnTo>
                  <a:pt x="39805" y="94311"/>
                </a:lnTo>
                <a:lnTo>
                  <a:pt x="39805" y="97250"/>
                </a:lnTo>
                <a:lnTo>
                  <a:pt x="39805" y="100288"/>
                </a:lnTo>
                <a:lnTo>
                  <a:pt x="39805" y="102938"/>
                </a:lnTo>
                <a:lnTo>
                  <a:pt x="39805" y="105000"/>
                </a:lnTo>
                <a:lnTo>
                  <a:pt x="39805" y="106372"/>
                </a:lnTo>
                <a:lnTo>
                  <a:pt x="39805" y="106861"/>
                </a:lnTo>
                <a:lnTo>
                  <a:pt x="39805" y="108233"/>
                </a:lnTo>
                <a:lnTo>
                  <a:pt x="40094" y="109705"/>
                </a:lnTo>
                <a:lnTo>
                  <a:pt x="40672" y="111077"/>
                </a:lnTo>
                <a:lnTo>
                  <a:pt x="41533" y="112350"/>
                </a:lnTo>
                <a:lnTo>
                  <a:pt x="42400" y="113527"/>
                </a:lnTo>
                <a:lnTo>
                  <a:pt x="43411" y="114605"/>
                </a:lnTo>
                <a:lnTo>
                  <a:pt x="44566" y="115783"/>
                </a:lnTo>
                <a:lnTo>
                  <a:pt x="46005" y="116666"/>
                </a:lnTo>
                <a:lnTo>
                  <a:pt x="47305" y="117644"/>
                </a:lnTo>
                <a:lnTo>
                  <a:pt x="48750" y="118427"/>
                </a:lnTo>
                <a:lnTo>
                  <a:pt x="50333" y="119116"/>
                </a:lnTo>
                <a:lnTo>
                  <a:pt x="52355" y="119705"/>
                </a:lnTo>
                <a:lnTo>
                  <a:pt x="54227" y="120094"/>
                </a:lnTo>
                <a:lnTo>
                  <a:pt x="56250" y="120488"/>
                </a:lnTo>
                <a:lnTo>
                  <a:pt x="58122" y="120683"/>
                </a:lnTo>
                <a:lnTo>
                  <a:pt x="60138" y="120683"/>
                </a:lnTo>
                <a:close/>
              </a:path>
              <a:path w="120000" h="120000" extrusionOk="0">
                <a:moveTo>
                  <a:pt x="51344" y="80094"/>
                </a:moveTo>
                <a:lnTo>
                  <a:pt x="47450" y="66861"/>
                </a:lnTo>
                <a:lnTo>
                  <a:pt x="40527" y="56272"/>
                </a:lnTo>
                <a:lnTo>
                  <a:pt x="38361" y="53622"/>
                </a:lnTo>
                <a:lnTo>
                  <a:pt x="47450" y="56566"/>
                </a:lnTo>
                <a:lnTo>
                  <a:pt x="54372" y="53038"/>
                </a:lnTo>
                <a:lnTo>
                  <a:pt x="62161" y="56272"/>
                </a:lnTo>
                <a:lnTo>
                  <a:pt x="68216" y="53038"/>
                </a:lnTo>
                <a:lnTo>
                  <a:pt x="74277" y="55977"/>
                </a:lnTo>
                <a:lnTo>
                  <a:pt x="82500" y="53622"/>
                </a:lnTo>
                <a:lnTo>
                  <a:pt x="71677" y="68038"/>
                </a:lnTo>
                <a:lnTo>
                  <a:pt x="68650" y="80094"/>
                </a:lnTo>
                <a:moveTo>
                  <a:pt x="39950" y="88622"/>
                </a:moveTo>
                <a:lnTo>
                  <a:pt x="80622" y="88622"/>
                </a:lnTo>
                <a:lnTo>
                  <a:pt x="80622" y="94800"/>
                </a:lnTo>
                <a:lnTo>
                  <a:pt x="39950" y="94705"/>
                </a:lnTo>
                <a:lnTo>
                  <a:pt x="39950" y="100683"/>
                </a:lnTo>
                <a:lnTo>
                  <a:pt x="80622" y="100877"/>
                </a:lnTo>
                <a:lnTo>
                  <a:pt x="80766" y="106566"/>
                </a:lnTo>
                <a:lnTo>
                  <a:pt x="40094" y="106566"/>
                </a:lnTo>
              </a:path>
            </a:pathLst>
          </a:custGeom>
          <a:solidFill>
            <a:srgbClr val="FFFF00"/>
          </a:solidFill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4" name="Shape 744"/>
          <p:cNvSpPr/>
          <p:nvPr/>
        </p:nvSpPr>
        <p:spPr>
          <a:xfrm rot="5400000">
            <a:off x="3276599" y="4571999"/>
            <a:ext cx="609599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138" y="120683"/>
                </a:moveTo>
                <a:lnTo>
                  <a:pt x="62305" y="120683"/>
                </a:lnTo>
                <a:lnTo>
                  <a:pt x="64177" y="120488"/>
                </a:lnTo>
                <a:lnTo>
                  <a:pt x="66200" y="120094"/>
                </a:lnTo>
                <a:lnTo>
                  <a:pt x="68072" y="119705"/>
                </a:lnTo>
                <a:lnTo>
                  <a:pt x="70094" y="119116"/>
                </a:lnTo>
                <a:lnTo>
                  <a:pt x="71677" y="118427"/>
                </a:lnTo>
                <a:lnTo>
                  <a:pt x="73122" y="117644"/>
                </a:lnTo>
                <a:lnTo>
                  <a:pt x="74422" y="116666"/>
                </a:lnTo>
                <a:lnTo>
                  <a:pt x="75861" y="115783"/>
                </a:lnTo>
                <a:lnTo>
                  <a:pt x="77016" y="114605"/>
                </a:lnTo>
                <a:lnTo>
                  <a:pt x="78027" y="113527"/>
                </a:lnTo>
                <a:lnTo>
                  <a:pt x="78888" y="112350"/>
                </a:lnTo>
                <a:lnTo>
                  <a:pt x="79755" y="111077"/>
                </a:lnTo>
                <a:lnTo>
                  <a:pt x="80333" y="109705"/>
                </a:lnTo>
                <a:lnTo>
                  <a:pt x="80622" y="108233"/>
                </a:lnTo>
                <a:lnTo>
                  <a:pt x="80622" y="106861"/>
                </a:lnTo>
                <a:lnTo>
                  <a:pt x="80622" y="106372"/>
                </a:lnTo>
                <a:lnTo>
                  <a:pt x="80622" y="105000"/>
                </a:lnTo>
                <a:lnTo>
                  <a:pt x="80622" y="102938"/>
                </a:lnTo>
                <a:lnTo>
                  <a:pt x="80622" y="100288"/>
                </a:lnTo>
                <a:lnTo>
                  <a:pt x="80622" y="97250"/>
                </a:lnTo>
                <a:lnTo>
                  <a:pt x="80622" y="94311"/>
                </a:lnTo>
                <a:lnTo>
                  <a:pt x="80622" y="91466"/>
                </a:lnTo>
                <a:lnTo>
                  <a:pt x="80622" y="88622"/>
                </a:lnTo>
                <a:lnTo>
                  <a:pt x="80622" y="87544"/>
                </a:lnTo>
                <a:lnTo>
                  <a:pt x="81200" y="86372"/>
                </a:lnTo>
                <a:lnTo>
                  <a:pt x="81633" y="85288"/>
                </a:lnTo>
                <a:lnTo>
                  <a:pt x="82211" y="84116"/>
                </a:lnTo>
                <a:lnTo>
                  <a:pt x="84227" y="81861"/>
                </a:lnTo>
                <a:lnTo>
                  <a:pt x="86677" y="79605"/>
                </a:lnTo>
                <a:lnTo>
                  <a:pt x="93027" y="75288"/>
                </a:lnTo>
                <a:lnTo>
                  <a:pt x="100238" y="70388"/>
                </a:lnTo>
                <a:lnTo>
                  <a:pt x="104133" y="67744"/>
                </a:lnTo>
                <a:lnTo>
                  <a:pt x="107450" y="64705"/>
                </a:lnTo>
                <a:lnTo>
                  <a:pt x="110766" y="61661"/>
                </a:lnTo>
                <a:lnTo>
                  <a:pt x="113794" y="58133"/>
                </a:lnTo>
                <a:lnTo>
                  <a:pt x="115238" y="56466"/>
                </a:lnTo>
                <a:lnTo>
                  <a:pt x="116388" y="54411"/>
                </a:lnTo>
                <a:lnTo>
                  <a:pt x="117400" y="52450"/>
                </a:lnTo>
                <a:lnTo>
                  <a:pt x="118266" y="50194"/>
                </a:lnTo>
                <a:lnTo>
                  <a:pt x="119133" y="48133"/>
                </a:lnTo>
                <a:lnTo>
                  <a:pt x="119711" y="45683"/>
                </a:lnTo>
                <a:lnTo>
                  <a:pt x="120000" y="43233"/>
                </a:lnTo>
                <a:lnTo>
                  <a:pt x="120000" y="40783"/>
                </a:lnTo>
                <a:lnTo>
                  <a:pt x="120000" y="38527"/>
                </a:lnTo>
                <a:lnTo>
                  <a:pt x="119711" y="36466"/>
                </a:lnTo>
                <a:lnTo>
                  <a:pt x="119422" y="34605"/>
                </a:lnTo>
                <a:lnTo>
                  <a:pt x="118844" y="32544"/>
                </a:lnTo>
                <a:lnTo>
                  <a:pt x="118266" y="30683"/>
                </a:lnTo>
                <a:lnTo>
                  <a:pt x="117400" y="28527"/>
                </a:lnTo>
                <a:lnTo>
                  <a:pt x="116388" y="26666"/>
                </a:lnTo>
                <a:lnTo>
                  <a:pt x="115238" y="24800"/>
                </a:lnTo>
                <a:lnTo>
                  <a:pt x="114083" y="23133"/>
                </a:lnTo>
                <a:lnTo>
                  <a:pt x="112783" y="21372"/>
                </a:lnTo>
                <a:lnTo>
                  <a:pt x="111344" y="19705"/>
                </a:lnTo>
                <a:lnTo>
                  <a:pt x="109900" y="18038"/>
                </a:lnTo>
                <a:lnTo>
                  <a:pt x="106294" y="14800"/>
                </a:lnTo>
                <a:lnTo>
                  <a:pt x="102544" y="11955"/>
                </a:lnTo>
                <a:lnTo>
                  <a:pt x="98361" y="9411"/>
                </a:lnTo>
                <a:lnTo>
                  <a:pt x="93605" y="6955"/>
                </a:lnTo>
                <a:lnTo>
                  <a:pt x="91150" y="5977"/>
                </a:lnTo>
                <a:lnTo>
                  <a:pt x="88555" y="5000"/>
                </a:lnTo>
                <a:lnTo>
                  <a:pt x="86105" y="4116"/>
                </a:lnTo>
                <a:lnTo>
                  <a:pt x="83650" y="3333"/>
                </a:lnTo>
                <a:lnTo>
                  <a:pt x="80911" y="2544"/>
                </a:lnTo>
                <a:lnTo>
                  <a:pt x="78027" y="1861"/>
                </a:lnTo>
                <a:lnTo>
                  <a:pt x="75000" y="1272"/>
                </a:lnTo>
                <a:lnTo>
                  <a:pt x="72255" y="877"/>
                </a:lnTo>
                <a:lnTo>
                  <a:pt x="69227" y="488"/>
                </a:lnTo>
                <a:lnTo>
                  <a:pt x="66488" y="288"/>
                </a:lnTo>
                <a:lnTo>
                  <a:pt x="63461" y="94"/>
                </a:lnTo>
                <a:lnTo>
                  <a:pt x="60138" y="94"/>
                </a:lnTo>
                <a:lnTo>
                  <a:pt x="56966" y="94"/>
                </a:lnTo>
                <a:lnTo>
                  <a:pt x="53938" y="288"/>
                </a:lnTo>
                <a:lnTo>
                  <a:pt x="51200" y="488"/>
                </a:lnTo>
                <a:lnTo>
                  <a:pt x="48172" y="877"/>
                </a:lnTo>
                <a:lnTo>
                  <a:pt x="45427" y="1272"/>
                </a:lnTo>
                <a:lnTo>
                  <a:pt x="42400" y="1861"/>
                </a:lnTo>
                <a:lnTo>
                  <a:pt x="39516" y="2544"/>
                </a:lnTo>
                <a:lnTo>
                  <a:pt x="36777" y="3333"/>
                </a:lnTo>
                <a:lnTo>
                  <a:pt x="34322" y="4116"/>
                </a:lnTo>
                <a:lnTo>
                  <a:pt x="31872" y="5000"/>
                </a:lnTo>
                <a:lnTo>
                  <a:pt x="29277" y="5977"/>
                </a:lnTo>
                <a:lnTo>
                  <a:pt x="26822" y="6955"/>
                </a:lnTo>
                <a:lnTo>
                  <a:pt x="22066" y="9411"/>
                </a:lnTo>
                <a:lnTo>
                  <a:pt x="17883" y="11955"/>
                </a:lnTo>
                <a:lnTo>
                  <a:pt x="14133" y="14800"/>
                </a:lnTo>
                <a:lnTo>
                  <a:pt x="10527" y="18038"/>
                </a:lnTo>
                <a:lnTo>
                  <a:pt x="9083" y="19705"/>
                </a:lnTo>
                <a:lnTo>
                  <a:pt x="7638" y="21372"/>
                </a:lnTo>
                <a:lnTo>
                  <a:pt x="6344" y="23133"/>
                </a:lnTo>
                <a:lnTo>
                  <a:pt x="5188" y="24800"/>
                </a:lnTo>
                <a:lnTo>
                  <a:pt x="4033" y="26666"/>
                </a:lnTo>
                <a:lnTo>
                  <a:pt x="3027" y="28527"/>
                </a:lnTo>
                <a:lnTo>
                  <a:pt x="2161" y="30683"/>
                </a:lnTo>
                <a:lnTo>
                  <a:pt x="1583" y="32544"/>
                </a:lnTo>
                <a:lnTo>
                  <a:pt x="1005" y="34605"/>
                </a:lnTo>
                <a:lnTo>
                  <a:pt x="716" y="36466"/>
                </a:lnTo>
                <a:lnTo>
                  <a:pt x="427" y="38527"/>
                </a:lnTo>
                <a:lnTo>
                  <a:pt x="427" y="40783"/>
                </a:lnTo>
                <a:lnTo>
                  <a:pt x="427" y="43233"/>
                </a:lnTo>
                <a:lnTo>
                  <a:pt x="716" y="45683"/>
                </a:lnTo>
                <a:lnTo>
                  <a:pt x="1294" y="48133"/>
                </a:lnTo>
                <a:lnTo>
                  <a:pt x="2161" y="50194"/>
                </a:lnTo>
                <a:lnTo>
                  <a:pt x="3027" y="52450"/>
                </a:lnTo>
                <a:lnTo>
                  <a:pt x="4033" y="54411"/>
                </a:lnTo>
                <a:lnTo>
                  <a:pt x="5188" y="56466"/>
                </a:lnTo>
                <a:lnTo>
                  <a:pt x="6633" y="58133"/>
                </a:lnTo>
                <a:lnTo>
                  <a:pt x="9661" y="61661"/>
                </a:lnTo>
                <a:lnTo>
                  <a:pt x="12977" y="64705"/>
                </a:lnTo>
                <a:lnTo>
                  <a:pt x="16294" y="67744"/>
                </a:lnTo>
                <a:lnTo>
                  <a:pt x="20188" y="70388"/>
                </a:lnTo>
                <a:lnTo>
                  <a:pt x="27400" y="75288"/>
                </a:lnTo>
                <a:lnTo>
                  <a:pt x="33750" y="79605"/>
                </a:lnTo>
                <a:lnTo>
                  <a:pt x="36200" y="81861"/>
                </a:lnTo>
                <a:lnTo>
                  <a:pt x="38216" y="84116"/>
                </a:lnTo>
                <a:lnTo>
                  <a:pt x="38794" y="85288"/>
                </a:lnTo>
                <a:lnTo>
                  <a:pt x="39227" y="86372"/>
                </a:lnTo>
                <a:lnTo>
                  <a:pt x="39805" y="87544"/>
                </a:lnTo>
                <a:lnTo>
                  <a:pt x="39805" y="88622"/>
                </a:lnTo>
                <a:lnTo>
                  <a:pt x="39805" y="91466"/>
                </a:lnTo>
                <a:lnTo>
                  <a:pt x="39805" y="94311"/>
                </a:lnTo>
                <a:lnTo>
                  <a:pt x="39805" y="97250"/>
                </a:lnTo>
                <a:lnTo>
                  <a:pt x="39805" y="100288"/>
                </a:lnTo>
                <a:lnTo>
                  <a:pt x="39805" y="102938"/>
                </a:lnTo>
                <a:lnTo>
                  <a:pt x="39805" y="105000"/>
                </a:lnTo>
                <a:lnTo>
                  <a:pt x="39805" y="106372"/>
                </a:lnTo>
                <a:lnTo>
                  <a:pt x="39805" y="106861"/>
                </a:lnTo>
                <a:lnTo>
                  <a:pt x="39805" y="108233"/>
                </a:lnTo>
                <a:lnTo>
                  <a:pt x="40094" y="109705"/>
                </a:lnTo>
                <a:lnTo>
                  <a:pt x="40672" y="111077"/>
                </a:lnTo>
                <a:lnTo>
                  <a:pt x="41533" y="112350"/>
                </a:lnTo>
                <a:lnTo>
                  <a:pt x="42400" y="113527"/>
                </a:lnTo>
                <a:lnTo>
                  <a:pt x="43411" y="114605"/>
                </a:lnTo>
                <a:lnTo>
                  <a:pt x="44566" y="115783"/>
                </a:lnTo>
                <a:lnTo>
                  <a:pt x="46005" y="116666"/>
                </a:lnTo>
                <a:lnTo>
                  <a:pt x="47305" y="117644"/>
                </a:lnTo>
                <a:lnTo>
                  <a:pt x="48750" y="118427"/>
                </a:lnTo>
                <a:lnTo>
                  <a:pt x="50333" y="119116"/>
                </a:lnTo>
                <a:lnTo>
                  <a:pt x="52355" y="119705"/>
                </a:lnTo>
                <a:lnTo>
                  <a:pt x="54227" y="120094"/>
                </a:lnTo>
                <a:lnTo>
                  <a:pt x="56250" y="120488"/>
                </a:lnTo>
                <a:lnTo>
                  <a:pt x="58122" y="120683"/>
                </a:lnTo>
                <a:lnTo>
                  <a:pt x="60138" y="120683"/>
                </a:lnTo>
                <a:close/>
              </a:path>
              <a:path w="120000" h="120000" extrusionOk="0">
                <a:moveTo>
                  <a:pt x="51344" y="80094"/>
                </a:moveTo>
                <a:lnTo>
                  <a:pt x="47450" y="66861"/>
                </a:lnTo>
                <a:lnTo>
                  <a:pt x="40527" y="56272"/>
                </a:lnTo>
                <a:lnTo>
                  <a:pt x="38361" y="53622"/>
                </a:lnTo>
                <a:lnTo>
                  <a:pt x="47450" y="56566"/>
                </a:lnTo>
                <a:lnTo>
                  <a:pt x="54372" y="53038"/>
                </a:lnTo>
                <a:lnTo>
                  <a:pt x="62161" y="56272"/>
                </a:lnTo>
                <a:lnTo>
                  <a:pt x="68216" y="53038"/>
                </a:lnTo>
                <a:lnTo>
                  <a:pt x="74277" y="55977"/>
                </a:lnTo>
                <a:lnTo>
                  <a:pt x="82500" y="53622"/>
                </a:lnTo>
                <a:lnTo>
                  <a:pt x="71677" y="68038"/>
                </a:lnTo>
                <a:lnTo>
                  <a:pt x="68650" y="80094"/>
                </a:lnTo>
                <a:moveTo>
                  <a:pt x="39950" y="88622"/>
                </a:moveTo>
                <a:lnTo>
                  <a:pt x="80622" y="88622"/>
                </a:lnTo>
                <a:lnTo>
                  <a:pt x="80622" y="94800"/>
                </a:lnTo>
                <a:lnTo>
                  <a:pt x="39950" y="94705"/>
                </a:lnTo>
                <a:lnTo>
                  <a:pt x="39950" y="100683"/>
                </a:lnTo>
                <a:lnTo>
                  <a:pt x="80622" y="100877"/>
                </a:lnTo>
                <a:lnTo>
                  <a:pt x="80766" y="106566"/>
                </a:lnTo>
                <a:lnTo>
                  <a:pt x="40094" y="106566"/>
                </a:lnTo>
              </a:path>
            </a:pathLst>
          </a:custGeom>
          <a:solidFill>
            <a:srgbClr val="FFFF00"/>
          </a:solidFill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5" name="Shape 745"/>
          <p:cNvSpPr/>
          <p:nvPr/>
        </p:nvSpPr>
        <p:spPr>
          <a:xfrm rot="5400000">
            <a:off x="5257799" y="4571999"/>
            <a:ext cx="609599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138" y="120683"/>
                </a:moveTo>
                <a:lnTo>
                  <a:pt x="62305" y="120683"/>
                </a:lnTo>
                <a:lnTo>
                  <a:pt x="64177" y="120488"/>
                </a:lnTo>
                <a:lnTo>
                  <a:pt x="66200" y="120094"/>
                </a:lnTo>
                <a:lnTo>
                  <a:pt x="68072" y="119705"/>
                </a:lnTo>
                <a:lnTo>
                  <a:pt x="70094" y="119116"/>
                </a:lnTo>
                <a:lnTo>
                  <a:pt x="71677" y="118427"/>
                </a:lnTo>
                <a:lnTo>
                  <a:pt x="73122" y="117644"/>
                </a:lnTo>
                <a:lnTo>
                  <a:pt x="74422" y="116666"/>
                </a:lnTo>
                <a:lnTo>
                  <a:pt x="75861" y="115783"/>
                </a:lnTo>
                <a:lnTo>
                  <a:pt x="77016" y="114605"/>
                </a:lnTo>
                <a:lnTo>
                  <a:pt x="78027" y="113527"/>
                </a:lnTo>
                <a:lnTo>
                  <a:pt x="78888" y="112350"/>
                </a:lnTo>
                <a:lnTo>
                  <a:pt x="79755" y="111077"/>
                </a:lnTo>
                <a:lnTo>
                  <a:pt x="80333" y="109705"/>
                </a:lnTo>
                <a:lnTo>
                  <a:pt x="80622" y="108233"/>
                </a:lnTo>
                <a:lnTo>
                  <a:pt x="80622" y="106861"/>
                </a:lnTo>
                <a:lnTo>
                  <a:pt x="80622" y="106372"/>
                </a:lnTo>
                <a:lnTo>
                  <a:pt x="80622" y="105000"/>
                </a:lnTo>
                <a:lnTo>
                  <a:pt x="80622" y="102938"/>
                </a:lnTo>
                <a:lnTo>
                  <a:pt x="80622" y="100288"/>
                </a:lnTo>
                <a:lnTo>
                  <a:pt x="80622" y="97250"/>
                </a:lnTo>
                <a:lnTo>
                  <a:pt x="80622" y="94311"/>
                </a:lnTo>
                <a:lnTo>
                  <a:pt x="80622" y="91466"/>
                </a:lnTo>
                <a:lnTo>
                  <a:pt x="80622" y="88622"/>
                </a:lnTo>
                <a:lnTo>
                  <a:pt x="80622" y="87544"/>
                </a:lnTo>
                <a:lnTo>
                  <a:pt x="81200" y="86372"/>
                </a:lnTo>
                <a:lnTo>
                  <a:pt x="81633" y="85288"/>
                </a:lnTo>
                <a:lnTo>
                  <a:pt x="82211" y="84116"/>
                </a:lnTo>
                <a:lnTo>
                  <a:pt x="84227" y="81861"/>
                </a:lnTo>
                <a:lnTo>
                  <a:pt x="86677" y="79605"/>
                </a:lnTo>
                <a:lnTo>
                  <a:pt x="93027" y="75288"/>
                </a:lnTo>
                <a:lnTo>
                  <a:pt x="100238" y="70388"/>
                </a:lnTo>
                <a:lnTo>
                  <a:pt x="104133" y="67744"/>
                </a:lnTo>
                <a:lnTo>
                  <a:pt x="107450" y="64705"/>
                </a:lnTo>
                <a:lnTo>
                  <a:pt x="110766" y="61661"/>
                </a:lnTo>
                <a:lnTo>
                  <a:pt x="113794" y="58133"/>
                </a:lnTo>
                <a:lnTo>
                  <a:pt x="115238" y="56466"/>
                </a:lnTo>
                <a:lnTo>
                  <a:pt x="116388" y="54411"/>
                </a:lnTo>
                <a:lnTo>
                  <a:pt x="117400" y="52450"/>
                </a:lnTo>
                <a:lnTo>
                  <a:pt x="118266" y="50194"/>
                </a:lnTo>
                <a:lnTo>
                  <a:pt x="119133" y="48133"/>
                </a:lnTo>
                <a:lnTo>
                  <a:pt x="119711" y="45683"/>
                </a:lnTo>
                <a:lnTo>
                  <a:pt x="120000" y="43233"/>
                </a:lnTo>
                <a:lnTo>
                  <a:pt x="120000" y="40783"/>
                </a:lnTo>
                <a:lnTo>
                  <a:pt x="120000" y="38527"/>
                </a:lnTo>
                <a:lnTo>
                  <a:pt x="119711" y="36466"/>
                </a:lnTo>
                <a:lnTo>
                  <a:pt x="119422" y="34605"/>
                </a:lnTo>
                <a:lnTo>
                  <a:pt x="118844" y="32544"/>
                </a:lnTo>
                <a:lnTo>
                  <a:pt x="118266" y="30683"/>
                </a:lnTo>
                <a:lnTo>
                  <a:pt x="117400" y="28527"/>
                </a:lnTo>
                <a:lnTo>
                  <a:pt x="116388" y="26666"/>
                </a:lnTo>
                <a:lnTo>
                  <a:pt x="115238" y="24800"/>
                </a:lnTo>
                <a:lnTo>
                  <a:pt x="114083" y="23133"/>
                </a:lnTo>
                <a:lnTo>
                  <a:pt x="112783" y="21372"/>
                </a:lnTo>
                <a:lnTo>
                  <a:pt x="111344" y="19705"/>
                </a:lnTo>
                <a:lnTo>
                  <a:pt x="109900" y="18038"/>
                </a:lnTo>
                <a:lnTo>
                  <a:pt x="106294" y="14800"/>
                </a:lnTo>
                <a:lnTo>
                  <a:pt x="102544" y="11955"/>
                </a:lnTo>
                <a:lnTo>
                  <a:pt x="98361" y="9411"/>
                </a:lnTo>
                <a:lnTo>
                  <a:pt x="93605" y="6955"/>
                </a:lnTo>
                <a:lnTo>
                  <a:pt x="91150" y="5977"/>
                </a:lnTo>
                <a:lnTo>
                  <a:pt x="88555" y="5000"/>
                </a:lnTo>
                <a:lnTo>
                  <a:pt x="86105" y="4116"/>
                </a:lnTo>
                <a:lnTo>
                  <a:pt x="83650" y="3333"/>
                </a:lnTo>
                <a:lnTo>
                  <a:pt x="80911" y="2544"/>
                </a:lnTo>
                <a:lnTo>
                  <a:pt x="78027" y="1861"/>
                </a:lnTo>
                <a:lnTo>
                  <a:pt x="75000" y="1272"/>
                </a:lnTo>
                <a:lnTo>
                  <a:pt x="72255" y="877"/>
                </a:lnTo>
                <a:lnTo>
                  <a:pt x="69227" y="488"/>
                </a:lnTo>
                <a:lnTo>
                  <a:pt x="66488" y="288"/>
                </a:lnTo>
                <a:lnTo>
                  <a:pt x="63461" y="94"/>
                </a:lnTo>
                <a:lnTo>
                  <a:pt x="60138" y="94"/>
                </a:lnTo>
                <a:lnTo>
                  <a:pt x="56966" y="94"/>
                </a:lnTo>
                <a:lnTo>
                  <a:pt x="53938" y="288"/>
                </a:lnTo>
                <a:lnTo>
                  <a:pt x="51200" y="488"/>
                </a:lnTo>
                <a:lnTo>
                  <a:pt x="48172" y="877"/>
                </a:lnTo>
                <a:lnTo>
                  <a:pt x="45427" y="1272"/>
                </a:lnTo>
                <a:lnTo>
                  <a:pt x="42400" y="1861"/>
                </a:lnTo>
                <a:lnTo>
                  <a:pt x="39516" y="2544"/>
                </a:lnTo>
                <a:lnTo>
                  <a:pt x="36777" y="3333"/>
                </a:lnTo>
                <a:lnTo>
                  <a:pt x="34322" y="4116"/>
                </a:lnTo>
                <a:lnTo>
                  <a:pt x="31872" y="5000"/>
                </a:lnTo>
                <a:lnTo>
                  <a:pt x="29277" y="5977"/>
                </a:lnTo>
                <a:lnTo>
                  <a:pt x="26822" y="6955"/>
                </a:lnTo>
                <a:lnTo>
                  <a:pt x="22066" y="9411"/>
                </a:lnTo>
                <a:lnTo>
                  <a:pt x="17883" y="11955"/>
                </a:lnTo>
                <a:lnTo>
                  <a:pt x="14133" y="14800"/>
                </a:lnTo>
                <a:lnTo>
                  <a:pt x="10527" y="18038"/>
                </a:lnTo>
                <a:lnTo>
                  <a:pt x="9083" y="19705"/>
                </a:lnTo>
                <a:lnTo>
                  <a:pt x="7638" y="21372"/>
                </a:lnTo>
                <a:lnTo>
                  <a:pt x="6344" y="23133"/>
                </a:lnTo>
                <a:lnTo>
                  <a:pt x="5188" y="24800"/>
                </a:lnTo>
                <a:lnTo>
                  <a:pt x="4033" y="26666"/>
                </a:lnTo>
                <a:lnTo>
                  <a:pt x="3027" y="28527"/>
                </a:lnTo>
                <a:lnTo>
                  <a:pt x="2161" y="30683"/>
                </a:lnTo>
                <a:lnTo>
                  <a:pt x="1583" y="32544"/>
                </a:lnTo>
                <a:lnTo>
                  <a:pt x="1005" y="34605"/>
                </a:lnTo>
                <a:lnTo>
                  <a:pt x="716" y="36466"/>
                </a:lnTo>
                <a:lnTo>
                  <a:pt x="427" y="38527"/>
                </a:lnTo>
                <a:lnTo>
                  <a:pt x="427" y="40783"/>
                </a:lnTo>
                <a:lnTo>
                  <a:pt x="427" y="43233"/>
                </a:lnTo>
                <a:lnTo>
                  <a:pt x="716" y="45683"/>
                </a:lnTo>
                <a:lnTo>
                  <a:pt x="1294" y="48133"/>
                </a:lnTo>
                <a:lnTo>
                  <a:pt x="2161" y="50194"/>
                </a:lnTo>
                <a:lnTo>
                  <a:pt x="3027" y="52450"/>
                </a:lnTo>
                <a:lnTo>
                  <a:pt x="4033" y="54411"/>
                </a:lnTo>
                <a:lnTo>
                  <a:pt x="5188" y="56466"/>
                </a:lnTo>
                <a:lnTo>
                  <a:pt x="6633" y="58133"/>
                </a:lnTo>
                <a:lnTo>
                  <a:pt x="9661" y="61661"/>
                </a:lnTo>
                <a:lnTo>
                  <a:pt x="12977" y="64705"/>
                </a:lnTo>
                <a:lnTo>
                  <a:pt x="16294" y="67744"/>
                </a:lnTo>
                <a:lnTo>
                  <a:pt x="20188" y="70388"/>
                </a:lnTo>
                <a:lnTo>
                  <a:pt x="27400" y="75288"/>
                </a:lnTo>
                <a:lnTo>
                  <a:pt x="33750" y="79605"/>
                </a:lnTo>
                <a:lnTo>
                  <a:pt x="36200" y="81861"/>
                </a:lnTo>
                <a:lnTo>
                  <a:pt x="38216" y="84116"/>
                </a:lnTo>
                <a:lnTo>
                  <a:pt x="38794" y="85288"/>
                </a:lnTo>
                <a:lnTo>
                  <a:pt x="39227" y="86372"/>
                </a:lnTo>
                <a:lnTo>
                  <a:pt x="39805" y="87544"/>
                </a:lnTo>
                <a:lnTo>
                  <a:pt x="39805" y="88622"/>
                </a:lnTo>
                <a:lnTo>
                  <a:pt x="39805" y="91466"/>
                </a:lnTo>
                <a:lnTo>
                  <a:pt x="39805" y="94311"/>
                </a:lnTo>
                <a:lnTo>
                  <a:pt x="39805" y="97250"/>
                </a:lnTo>
                <a:lnTo>
                  <a:pt x="39805" y="100288"/>
                </a:lnTo>
                <a:lnTo>
                  <a:pt x="39805" y="102938"/>
                </a:lnTo>
                <a:lnTo>
                  <a:pt x="39805" y="105000"/>
                </a:lnTo>
                <a:lnTo>
                  <a:pt x="39805" y="106372"/>
                </a:lnTo>
                <a:lnTo>
                  <a:pt x="39805" y="106861"/>
                </a:lnTo>
                <a:lnTo>
                  <a:pt x="39805" y="108233"/>
                </a:lnTo>
                <a:lnTo>
                  <a:pt x="40094" y="109705"/>
                </a:lnTo>
                <a:lnTo>
                  <a:pt x="40672" y="111077"/>
                </a:lnTo>
                <a:lnTo>
                  <a:pt x="41533" y="112350"/>
                </a:lnTo>
                <a:lnTo>
                  <a:pt x="42400" y="113527"/>
                </a:lnTo>
                <a:lnTo>
                  <a:pt x="43411" y="114605"/>
                </a:lnTo>
                <a:lnTo>
                  <a:pt x="44566" y="115783"/>
                </a:lnTo>
                <a:lnTo>
                  <a:pt x="46005" y="116666"/>
                </a:lnTo>
                <a:lnTo>
                  <a:pt x="47305" y="117644"/>
                </a:lnTo>
                <a:lnTo>
                  <a:pt x="48750" y="118427"/>
                </a:lnTo>
                <a:lnTo>
                  <a:pt x="50333" y="119116"/>
                </a:lnTo>
                <a:lnTo>
                  <a:pt x="52355" y="119705"/>
                </a:lnTo>
                <a:lnTo>
                  <a:pt x="54227" y="120094"/>
                </a:lnTo>
                <a:lnTo>
                  <a:pt x="56250" y="120488"/>
                </a:lnTo>
                <a:lnTo>
                  <a:pt x="58122" y="120683"/>
                </a:lnTo>
                <a:lnTo>
                  <a:pt x="60138" y="120683"/>
                </a:lnTo>
                <a:close/>
              </a:path>
              <a:path w="120000" h="120000" extrusionOk="0">
                <a:moveTo>
                  <a:pt x="51344" y="80094"/>
                </a:moveTo>
                <a:lnTo>
                  <a:pt x="47450" y="66861"/>
                </a:lnTo>
                <a:lnTo>
                  <a:pt x="40527" y="56272"/>
                </a:lnTo>
                <a:lnTo>
                  <a:pt x="38361" y="53622"/>
                </a:lnTo>
                <a:lnTo>
                  <a:pt x="47450" y="56566"/>
                </a:lnTo>
                <a:lnTo>
                  <a:pt x="54372" y="53038"/>
                </a:lnTo>
                <a:lnTo>
                  <a:pt x="62161" y="56272"/>
                </a:lnTo>
                <a:lnTo>
                  <a:pt x="68216" y="53038"/>
                </a:lnTo>
                <a:lnTo>
                  <a:pt x="74277" y="55977"/>
                </a:lnTo>
                <a:lnTo>
                  <a:pt x="82500" y="53622"/>
                </a:lnTo>
                <a:lnTo>
                  <a:pt x="71677" y="68038"/>
                </a:lnTo>
                <a:lnTo>
                  <a:pt x="68650" y="80094"/>
                </a:lnTo>
                <a:moveTo>
                  <a:pt x="39950" y="88622"/>
                </a:moveTo>
                <a:lnTo>
                  <a:pt x="80622" y="88622"/>
                </a:lnTo>
                <a:lnTo>
                  <a:pt x="80622" y="94800"/>
                </a:lnTo>
                <a:lnTo>
                  <a:pt x="39950" y="94705"/>
                </a:lnTo>
                <a:lnTo>
                  <a:pt x="39950" y="100683"/>
                </a:lnTo>
                <a:lnTo>
                  <a:pt x="80622" y="100877"/>
                </a:lnTo>
                <a:lnTo>
                  <a:pt x="80766" y="106566"/>
                </a:lnTo>
                <a:lnTo>
                  <a:pt x="40094" y="106566"/>
                </a:lnTo>
              </a:path>
            </a:pathLst>
          </a:custGeom>
          <a:solidFill>
            <a:srgbClr val="FFFF00"/>
          </a:solidFill>
          <a:ln w="571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46" name="Shape 746"/>
          <p:cNvSpPr txBox="1"/>
          <p:nvPr/>
        </p:nvSpPr>
        <p:spPr>
          <a:xfrm>
            <a:off x="3352800" y="6324600"/>
            <a:ext cx="5749925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0" i="0" u="none" strike="noStrike" cap="none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1/R = 1/R1 + 1/R2 + 1/R3</a:t>
            </a:r>
          </a:p>
        </p:txBody>
      </p:sp>
    </p:spTree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Electromagnet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- Magnets can be created by wrapping a wire around an iron core and passing current through it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Electromagnetic induction </a:t>
            </a: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Create an electric current by moving a magnet through a coil of wire ( generator)</a:t>
            </a:r>
          </a:p>
        </p:txBody>
      </p:sp>
      <p:sp>
        <p:nvSpPr>
          <p:cNvPr id="751" name="Shape 7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5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Relate magnetism and electricity</a:t>
            </a:r>
          </a:p>
        </p:txBody>
      </p:sp>
      <p:pic>
        <p:nvPicPr>
          <p:cNvPr id="753" name="Shape 7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4297362"/>
            <a:ext cx="3124199" cy="2500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Shape 759"/>
          <p:cNvSpPr txBox="1">
            <a:spLocks noGrp="1"/>
          </p:cNvSpPr>
          <p:nvPr>
            <p:ph idx="1"/>
          </p:nvPr>
        </p:nvSpPr>
        <p:spPr>
          <a:xfrm>
            <a:off x="0" y="1447800"/>
            <a:ext cx="5638800" cy="518160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Generator </a:t>
            </a: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– converts mechanical energy to electrical energy  example – water turns a turbine, spins a magnet inside a coil to generate electricity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2800" b="1" i="0" u="none" strike="noStrike" cap="non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Motor </a:t>
            </a: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 converts electrical energy into mechanical energy example – electricity from your car battery turns a motor which drives your wiper blades back and forth   </a:t>
            </a:r>
          </a:p>
        </p:txBody>
      </p:sp>
      <p:sp>
        <p:nvSpPr>
          <p:cNvPr id="758" name="Shape 7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05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What ‘s the difference between a Motor  and a Generator?</a:t>
            </a:r>
          </a:p>
        </p:txBody>
      </p:sp>
      <p:pic>
        <p:nvPicPr>
          <p:cNvPr id="760" name="Shape 7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24600" y="1600200"/>
            <a:ext cx="2514599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Shape 7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4405312"/>
            <a:ext cx="2438399" cy="2109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Phase Changes</a:t>
            </a:r>
          </a:p>
        </p:txBody>
      </p:sp>
      <p:graphicFrame>
        <p:nvGraphicFramePr>
          <p:cNvPr id="234" name="Shape 234"/>
          <p:cNvGraphicFramePr/>
          <p:nvPr/>
        </p:nvGraphicFramePr>
        <p:xfrm>
          <a:off x="533400" y="2819400"/>
          <a:ext cx="8153400" cy="3886150"/>
        </p:xfrm>
        <a:graphic>
          <a:graphicData uri="http://schemas.openxmlformats.org/drawingml/2006/table">
            <a:tbl>
              <a:tblPr>
                <a:noFill/>
                <a:tableStyleId>{BB44A334-1E60-4509-B6B8-182E0DDEA81A}</a:tableStyleId>
              </a:tblPr>
              <a:tblGrid>
                <a:gridCol w="2237600"/>
                <a:gridCol w="2452150"/>
                <a:gridCol w="1731825"/>
                <a:gridCol w="1731825"/>
              </a:tblGrid>
              <a:tr h="499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C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Phase change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C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happens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C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Energy change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3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Melting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Solid becomes liquid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Absorbs heat 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Endothermic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</a:tr>
              <a:tr h="1270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Vaporization (boiling or evaporation)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Liquid becomes gas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Absorbs heat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Endothermic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Sublimation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Solid become gas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Absorbs heat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Endothermic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Freezing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Liquid becomes solid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Releases heat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Exothermic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Condensation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Gas becomes liquid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Releases heat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Exothermic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</a:tr>
              <a:tr h="423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Deposition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Gas becomes a solid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Releases heat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Exothermic</a:t>
                      </a: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A59"/>
                    </a:solidFill>
                  </a:tcPr>
                </a:tc>
              </a:tr>
            </a:tbl>
          </a:graphicData>
        </a:graphic>
      </p:graphicFrame>
      <p:pic>
        <p:nvPicPr>
          <p:cNvPr id="235" name="Shape 235"/>
          <p:cNvPicPr preferRelativeResize="0"/>
          <p:nvPr/>
        </p:nvPicPr>
        <p:blipFill rotWithShape="1">
          <a:blip r:embed="rId3">
            <a:alphaModFix/>
          </a:blip>
          <a:srcRect t="2917" r="6050" b="2916"/>
          <a:stretch/>
        </p:blipFill>
        <p:spPr>
          <a:xfrm>
            <a:off x="5235575" y="69850"/>
            <a:ext cx="3687763" cy="244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Shape 767"/>
          <p:cNvSpPr txBox="1">
            <a:spLocks noGrp="1"/>
          </p:cNvSpPr>
          <p:nvPr>
            <p:ph idx="1"/>
          </p:nvPr>
        </p:nvSpPr>
        <p:spPr>
          <a:xfrm>
            <a:off x="304800" y="1524000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Radios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Electric motors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Generators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Transformers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Loud speakers </a:t>
            </a:r>
          </a:p>
        </p:txBody>
      </p:sp>
      <p:sp>
        <p:nvSpPr>
          <p:cNvPr id="766" name="Shape 76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4500" b="1" i="0" u="none" strike="noStrike" cap="none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Electromagnets and uses</a:t>
            </a:r>
          </a:p>
        </p:txBody>
      </p:sp>
      <p:pic>
        <p:nvPicPr>
          <p:cNvPr id="768" name="Shape 7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975" y="3276600"/>
            <a:ext cx="5592763" cy="3381375"/>
          </a:xfrm>
          <a:prstGeom prst="rect">
            <a:avLst/>
          </a:prstGeom>
          <a:noFill/>
          <a:ln>
            <a:noFill/>
          </a:ln>
        </p:spPr>
      </p:pic>
      <p:sp>
        <p:nvSpPr>
          <p:cNvPr id="769" name="Shape 769"/>
          <p:cNvSpPr txBox="1"/>
          <p:nvPr/>
        </p:nvSpPr>
        <p:spPr>
          <a:xfrm>
            <a:off x="4114800" y="2590800"/>
            <a:ext cx="4121150" cy="461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rgbClr val="FFC000"/>
                </a:solidFill>
                <a:latin typeface="Tahoma"/>
                <a:ea typeface="Tahoma"/>
                <a:cs typeface="Tahoma"/>
                <a:sym typeface="Tahoma"/>
              </a:rPr>
              <a:t>Simple Radio Transmitter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idx="1"/>
          </p:nvPr>
        </p:nvSpPr>
        <p:spPr>
          <a:xfrm>
            <a:off x="457200" y="1143000"/>
            <a:ext cx="8229600" cy="462597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4000" b="1" i="0" u="none" strike="noStrike" cap="none" dirty="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the coefficient?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are the subscripts?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many oxygen atoms are there?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Cation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positively charged ion, created when an atom loses an electron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is the cation? 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1" i="0" u="none" strike="noStrike" cap="none" dirty="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Anion</a:t>
            </a: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– negatively charged ion, created when an atom gains an electron</a:t>
            </a:r>
          </a:p>
          <a:p>
            <a:pPr marL="438150" marR="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Which is the anion?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spcBef>
                <a:spcPts val="0"/>
              </a:spcBef>
              <a:buSzPct val="25000"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SPS2</a:t>
            </a:r>
            <a:r>
              <a:rPr lang="en-US" sz="3600" dirty="0"/>
              <a:t>. Students will explore the nature of matter, its classifications, and its system for naming types of matter</a:t>
            </a:r>
            <a:r>
              <a:rPr lang="en-US" sz="3600" dirty="0" smtClean="0"/>
              <a:t>.</a:t>
            </a:r>
            <a:br>
              <a:rPr lang="en-US" sz="3600" dirty="0" smtClean="0"/>
            </a:br>
            <a:r>
              <a:rPr lang="en-US" sz="3600" b="1" i="0" u="none" strike="noStrike" cap="none" dirty="0" smtClean="0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How </a:t>
            </a:r>
            <a:r>
              <a:rPr lang="en-US" sz="4500" b="1" i="0" u="none" strike="noStrike" cap="none" dirty="0">
                <a:solidFill>
                  <a:srgbClr val="FFC800"/>
                </a:solidFill>
                <a:latin typeface="Calibri"/>
                <a:ea typeface="Calibri"/>
                <a:cs typeface="Calibri"/>
                <a:sym typeface="Calibri"/>
              </a:rPr>
              <a:t>to read a chemical formula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2286000"/>
            <a:ext cx="2743199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263</TotalTime>
  <Words>2597</Words>
  <Application>Microsoft Office PowerPoint</Application>
  <PresentationFormat>On-screen Show (4:3)</PresentationFormat>
  <Paragraphs>486</Paragraphs>
  <Slides>80</Slides>
  <Notes>70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92" baseType="lpstr">
      <vt:lpstr>Arial</vt:lpstr>
      <vt:lpstr>Symbol</vt:lpstr>
      <vt:lpstr>Times New Roman</vt:lpstr>
      <vt:lpstr>Source Sans Pro</vt:lpstr>
      <vt:lpstr>Tahoma</vt:lpstr>
      <vt:lpstr>Constantia</vt:lpstr>
      <vt:lpstr>Noto Sans Symbols</vt:lpstr>
      <vt:lpstr>Wingdings 2</vt:lpstr>
      <vt:lpstr>Comic Sans MS</vt:lpstr>
      <vt:lpstr>Calibri</vt:lpstr>
      <vt:lpstr>Paper</vt:lpstr>
      <vt:lpstr>Bitmap Image</vt:lpstr>
      <vt:lpstr>EOCT Physical Science Review</vt:lpstr>
      <vt:lpstr> SPS5. Students will compare and contrast the phases of matter as they relate to atomic and molecular motion.  </vt:lpstr>
      <vt:lpstr>    Solid             Liquid             Gas</vt:lpstr>
      <vt:lpstr>Plasma- the 4th state of matter</vt:lpstr>
      <vt:lpstr>Matter</vt:lpstr>
      <vt:lpstr>Physical and Chemical properties and changes</vt:lpstr>
      <vt:lpstr>Physical and Chemical changes</vt:lpstr>
      <vt:lpstr>Phase Changes</vt:lpstr>
      <vt:lpstr> SPS2. Students will explore the nature of matter, its classifications, and its system for naming types of matter. How to read a chemical formula</vt:lpstr>
      <vt:lpstr>Covalent Bonds</vt:lpstr>
      <vt:lpstr>Ionic Bonds</vt:lpstr>
      <vt:lpstr>Indicators of chemical reactions</vt:lpstr>
      <vt:lpstr>All chemical reactions:</vt:lpstr>
      <vt:lpstr>Types of Chemical Reactions </vt:lpstr>
      <vt:lpstr>SPS1. Students will investigate our current understanding of the atom.</vt:lpstr>
      <vt:lpstr>Models of the atom through history</vt:lpstr>
      <vt:lpstr>Bohr’s Energy Levels</vt:lpstr>
      <vt:lpstr>Modern View of the Atom </vt:lpstr>
      <vt:lpstr>Atomic Number</vt:lpstr>
      <vt:lpstr>Atomic Mass</vt:lpstr>
      <vt:lpstr>Isotopes</vt:lpstr>
      <vt:lpstr>SPS4. Students will investigate the arrangement of the Periodic Table</vt:lpstr>
      <vt:lpstr>Remember to use the Periodic Table provided on the Test</vt:lpstr>
      <vt:lpstr>PowerPoint Presentation</vt:lpstr>
      <vt:lpstr>PowerPoint Presentation</vt:lpstr>
      <vt:lpstr>SPS6.  Students will investigate the properties of solutions.</vt:lpstr>
      <vt:lpstr>Dilute vs Concentrated</vt:lpstr>
      <vt:lpstr>Saturation of Solutions</vt:lpstr>
      <vt:lpstr>Conductivity of Solutions </vt:lpstr>
      <vt:lpstr>SPS3. Students will distinguish the characteristics and components of radioactivity. Radioactive Decay Alpha Particle – Helium nucleus Beta Particle – electron Gamma Ray – high-energy photon  Half Life Amount of time it takes for one half of a sample of radioactive atoms to decay     </vt:lpstr>
      <vt:lpstr>Radiation</vt:lpstr>
      <vt:lpstr> Explain the process of half-life as related to radioactive decay </vt:lpstr>
      <vt:lpstr>PowerPoint Presentation</vt:lpstr>
      <vt:lpstr>Physics Review</vt:lpstr>
      <vt:lpstr>SPS7. Students will relate transformations and flow of energy within a system States of Energy</vt:lpstr>
      <vt:lpstr>Energy</vt:lpstr>
      <vt:lpstr>Forms of Energy</vt:lpstr>
      <vt:lpstr>Thermal &amp; Chemical Energy</vt:lpstr>
      <vt:lpstr>Heat Transfer</vt:lpstr>
      <vt:lpstr>Electromagnetic Energy</vt:lpstr>
      <vt:lpstr>Nuclear Energy</vt:lpstr>
      <vt:lpstr>Mechanical Energy</vt:lpstr>
      <vt:lpstr>Energy conversions</vt:lpstr>
      <vt:lpstr>S8. Students will determine relationships among force, mass, and motion. Simple machines</vt:lpstr>
      <vt:lpstr>Mechanical Advantage </vt:lpstr>
      <vt:lpstr>Ideal Mechanical Advantage</vt:lpstr>
      <vt:lpstr>Force</vt:lpstr>
      <vt:lpstr>Force</vt:lpstr>
      <vt:lpstr>Mass vs. Weight</vt:lpstr>
      <vt:lpstr>Newton’s 1st Law of Motion</vt:lpstr>
      <vt:lpstr>Newton’s 2nd  &amp; 3rd Laws of Motion</vt:lpstr>
      <vt:lpstr>Acceleration due to Gravity</vt:lpstr>
      <vt:lpstr>Displacement, Velocity &amp;  Acceleration</vt:lpstr>
      <vt:lpstr>Work</vt:lpstr>
      <vt:lpstr>SPS9. Students will investigate the properties waves. Waves</vt:lpstr>
      <vt:lpstr>Wave Properties</vt:lpstr>
      <vt:lpstr>Frequency</vt:lpstr>
      <vt:lpstr>Types of waves</vt:lpstr>
      <vt:lpstr>Electromagnetic Spectrum</vt:lpstr>
      <vt:lpstr>Behaviors of Waves</vt:lpstr>
      <vt:lpstr>When light goes from air to water, it’s speed slows down and refraction occurs.</vt:lpstr>
      <vt:lpstr>Interference</vt:lpstr>
      <vt:lpstr>Mechanical Waves</vt:lpstr>
      <vt:lpstr>Doppler Effect </vt:lpstr>
      <vt:lpstr>Sound travels faster in solids, then liquids, then warm air and then cold air.</vt:lpstr>
      <vt:lpstr>EM waves and mirrors </vt:lpstr>
      <vt:lpstr>EM waves and lenses</vt:lpstr>
      <vt:lpstr>SPS10. Students will investigate the properties of electricity and magnetism. Electromagnet</vt:lpstr>
      <vt:lpstr>Magnetic field</vt:lpstr>
      <vt:lpstr>Electricity</vt:lpstr>
      <vt:lpstr>Electrical charges</vt:lpstr>
      <vt:lpstr>Static electricity</vt:lpstr>
      <vt:lpstr>Electrical charge generation</vt:lpstr>
      <vt:lpstr>Electric Circuits</vt:lpstr>
      <vt:lpstr>Ohm’s Law</vt:lpstr>
      <vt:lpstr>Series circuit</vt:lpstr>
      <vt:lpstr>Parallel Circuits</vt:lpstr>
      <vt:lpstr>Relate magnetism and electricity</vt:lpstr>
      <vt:lpstr>What ‘s the difference between a Motor  and a Generator?</vt:lpstr>
      <vt:lpstr>Electromagnets and uses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EOCT Chemistry Review</dc:title>
  <dc:creator>Sharon</dc:creator>
  <cp:lastModifiedBy>Kevin Kenny</cp:lastModifiedBy>
  <cp:revision>9</cp:revision>
  <cp:lastPrinted>2016-11-29T17:45:40Z</cp:lastPrinted>
  <dcterms:modified xsi:type="dcterms:W3CDTF">2016-11-30T12:45:01Z</dcterms:modified>
</cp:coreProperties>
</file>