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6" r:id="rId5"/>
    <p:sldId id="265" r:id="rId6"/>
    <p:sldId id="268" r:id="rId7"/>
    <p:sldId id="267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80" d="100"/>
          <a:sy n="80" d="100"/>
        </p:scale>
        <p:origin x="-1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0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0B2A-13A2-4C75-8428-B65C434C94E5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CDBFC-42D9-4B33-99E6-E001FEAF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5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Calculate the specific heat of a metal if 0.5 kg of the metal absorbs 9,000 J of heat as it warms by 10</a:t>
            </a:r>
            <a:r>
              <a:rPr lang="en-US" sz="2400" baseline="30000" dirty="0"/>
              <a:t>o</a:t>
            </a:r>
            <a:r>
              <a:rPr lang="en-US" sz="2400" dirty="0"/>
              <a:t>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222287"/>
            <a:ext cx="8982635" cy="3636511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/>
              <a:t>Temperature:  </a:t>
            </a:r>
            <a:r>
              <a:rPr lang="en-US" sz="2800" dirty="0"/>
              <a:t>is the measure of the average kinetic energy of the particles in an object.   </a:t>
            </a:r>
          </a:p>
          <a:p>
            <a:r>
              <a:rPr lang="en-US" sz="2800" dirty="0" smtClean="0"/>
              <a:t>Units for Temperature: Kelvin </a:t>
            </a:r>
            <a:r>
              <a:rPr lang="en-US" sz="2800" dirty="0"/>
              <a:t>(K</a:t>
            </a:r>
            <a:r>
              <a:rPr lang="en-US" sz="2800" dirty="0" smtClean="0"/>
              <a:t>), Fahrenheit (°F) , Celsius (°C)</a:t>
            </a:r>
          </a:p>
          <a:p>
            <a:endParaRPr lang="en-US" sz="2800" dirty="0"/>
          </a:p>
          <a:p>
            <a:r>
              <a:rPr lang="en-US" sz="4000" b="1" u="sng" dirty="0"/>
              <a:t>Heat </a:t>
            </a:r>
            <a:r>
              <a:rPr lang="en-US" sz="4000" dirty="0"/>
              <a:t>is thermal energy that flows from one object with a higher temperature to another of a lower temperature.</a:t>
            </a:r>
          </a:p>
        </p:txBody>
      </p:sp>
      <p:pic>
        <p:nvPicPr>
          <p:cNvPr id="1026" name="Picture 2" descr="http://www.internet4classrooms.com/tempcompa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937" y="2020581"/>
            <a:ext cx="2560804" cy="46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2222287"/>
            <a:ext cx="7974105" cy="440711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Thermal Energy</a:t>
            </a:r>
            <a:r>
              <a:rPr lang="en-US" sz="3200" b="1" dirty="0"/>
              <a:t>:  </a:t>
            </a:r>
            <a:r>
              <a:rPr lang="en-US" sz="3200" dirty="0"/>
              <a:t>is the sum of all the kinetic and potential energy of all the particles in an </a:t>
            </a:r>
            <a:r>
              <a:rPr lang="en-US" sz="3200" dirty="0" smtClean="0"/>
              <a:t>object.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b="1" dirty="0"/>
              <a:t>How are thermal energy and temperature related?</a:t>
            </a:r>
          </a:p>
          <a:p>
            <a:pPr marL="457200" lvl="1" indent="0">
              <a:buNone/>
            </a:pPr>
            <a:r>
              <a:rPr lang="en-US" sz="2800" dirty="0"/>
              <a:t>Kinetic energy increases as temp. increases</a:t>
            </a:r>
          </a:p>
          <a:p>
            <a:pPr marL="457200" lvl="1" indent="0">
              <a:buNone/>
            </a:pPr>
            <a:r>
              <a:rPr lang="en-US" sz="2800" dirty="0" smtClean="0"/>
              <a:t>Therefore</a:t>
            </a:r>
            <a:r>
              <a:rPr lang="en-US" sz="2800" dirty="0"/>
              <a:t>, a rise in temp. would also cause a rise in thermal energy</a:t>
            </a:r>
          </a:p>
          <a:p>
            <a:endParaRPr lang="en-US" dirty="0"/>
          </a:p>
        </p:txBody>
      </p:sp>
      <p:pic>
        <p:nvPicPr>
          <p:cNvPr id="2050" name="Picture 2" descr="http://cse.ssl.berkeley.edu/bmendez/ay10/2002/notes/pics/bt2lf0404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82" y="2222287"/>
            <a:ext cx="3834391" cy="17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Thermal energy, heat, and work are </a:t>
            </a:r>
            <a:r>
              <a:rPr lang="en-US" sz="2400" dirty="0" smtClean="0"/>
              <a:t>related </a:t>
            </a:r>
            <a:r>
              <a:rPr lang="en-US" sz="2400" dirty="0"/>
              <a:t>and the study of the relationship </a:t>
            </a:r>
            <a:r>
              <a:rPr lang="en-US" sz="2400" dirty="0" smtClean="0"/>
              <a:t>among </a:t>
            </a:r>
            <a:r>
              <a:rPr lang="en-US" sz="2400" dirty="0"/>
              <a:t>them is called </a:t>
            </a:r>
            <a:r>
              <a:rPr lang="en-US" sz="2400" b="1" u="sng" dirty="0"/>
              <a:t>thermodynamics.</a:t>
            </a:r>
          </a:p>
          <a:p>
            <a:r>
              <a:rPr lang="en-US" sz="2400" b="1" u="sng" dirty="0"/>
              <a:t>1st Law of Thermodynamics </a:t>
            </a:r>
            <a:r>
              <a:rPr lang="en-US" sz="2400" dirty="0"/>
              <a:t>- the thermal energy of a system equals the work done plus the heat transferred.</a:t>
            </a:r>
          </a:p>
          <a:p>
            <a:endParaRPr lang="en-US" sz="2400" dirty="0"/>
          </a:p>
          <a:p>
            <a:r>
              <a:rPr lang="en-US" sz="2400" b="1" u="sng" dirty="0"/>
              <a:t>2nd Law of Thermodynamics </a:t>
            </a:r>
            <a:r>
              <a:rPr lang="en-US" sz="2400" dirty="0"/>
              <a:t>- heat cannot flow from a cooler object to a warmer object without work being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Conduction </a:t>
            </a:r>
            <a:r>
              <a:rPr lang="en-US" sz="2400" dirty="0"/>
              <a:t>- is the transfer of thermal energy by collisions between particles in matter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Radiation</a:t>
            </a:r>
            <a:r>
              <a:rPr lang="en-US" sz="2400" dirty="0"/>
              <a:t> - is the transfer of energy by electromagnetic waves.  When radiation strikes a material, some of the energy is absorbed, some is reflected, and some is transmitted through the material.</a:t>
            </a:r>
          </a:p>
          <a:p>
            <a:r>
              <a:rPr lang="en-US" sz="2400" b="1" dirty="0"/>
              <a:t>Convection </a:t>
            </a:r>
            <a:r>
              <a:rPr lang="en-US" sz="2400" dirty="0"/>
              <a:t>- is the transfer of thermal energy in a fluid by the movement of warmer and cooler fluid from place to place.  This is accomplished through currents.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1" y="0"/>
            <a:ext cx="2436159" cy="1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88" y="2383652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What type of heat transfer are the following: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How are heat and temperature related?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encrypted-tbn1.gstatic.com/images?q=tbn:ANd9GcTcnsJn6gz516FNXkeBmYAup0Lw-GP9HzCO1t1yNz11gM5jX8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6" y="297525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weirlink.org/wp-content/uploads/2016/03/hair-dryer-in-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58" y="2975254"/>
            <a:ext cx="1904160" cy="19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784" y="2581836"/>
            <a:ext cx="2942121" cy="19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Specific Heat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Specific Heat </a:t>
            </a:r>
            <a:r>
              <a:rPr lang="en-US" sz="2200" dirty="0"/>
              <a:t>Is the amount of heat that is needed to raise 1 kg of a substance by 1</a:t>
            </a:r>
            <a:r>
              <a:rPr lang="en-US" sz="2200" baseline="30000" dirty="0"/>
              <a:t>o</a:t>
            </a:r>
            <a:r>
              <a:rPr lang="en-US" sz="2200" dirty="0"/>
              <a:t>C.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heat is measured in joules/kilogram degree Celsius (J/(</a:t>
            </a:r>
            <a:r>
              <a:rPr lang="en-US" dirty="0" err="1"/>
              <a:t>Kg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b="1" dirty="0" smtClean="0"/>
              <a:t>Variables</a:t>
            </a:r>
            <a:r>
              <a:rPr lang="en-US" sz="2000" b="1" dirty="0"/>
              <a:t>:</a:t>
            </a:r>
            <a:r>
              <a:rPr lang="en-US" sz="2000" dirty="0"/>
              <a:t>     Q = Change in thermal energy (J)</a:t>
            </a:r>
          </a:p>
          <a:p>
            <a:pPr marL="0" indent="0">
              <a:buNone/>
            </a:pPr>
            <a:r>
              <a:rPr lang="en-US" sz="2000" dirty="0"/>
              <a:t>					     m = mass (kg)</a:t>
            </a:r>
          </a:p>
          <a:p>
            <a:pPr marL="0" indent="0">
              <a:buNone/>
            </a:pPr>
            <a:r>
              <a:rPr lang="en-US" sz="2000" dirty="0"/>
              <a:t>					     T = change in temperature (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			     C = specific heat   </a:t>
            </a:r>
            <a:r>
              <a:rPr lang="en-US" sz="2000" b="1" baseline="30000" dirty="0"/>
              <a:t>J</a:t>
            </a:r>
            <a:r>
              <a:rPr lang="en-US" sz="2000" b="1" dirty="0"/>
              <a:t>/</a:t>
            </a:r>
            <a:r>
              <a:rPr lang="en-US" sz="2000" b="1" baseline="-25000" dirty="0" err="1"/>
              <a:t>kg</a:t>
            </a:r>
            <a:r>
              <a:rPr lang="en-US" sz="2000" b="1" baseline="30000" dirty="0" err="1"/>
              <a:t>o</a:t>
            </a:r>
            <a:r>
              <a:rPr lang="en-US" sz="2000" b="1" baseline="-25000" dirty="0" err="1"/>
              <a:t>C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fr-FR" sz="2000" b="1" dirty="0"/>
              <a:t>Equation:</a:t>
            </a:r>
            <a:r>
              <a:rPr lang="fr-FR" sz="2000" dirty="0"/>
              <a:t>    Q = (m )( </a:t>
            </a:r>
            <a:r>
              <a:rPr lang="fr-FR" sz="2000" dirty="0" smtClean="0"/>
              <a:t> </a:t>
            </a:r>
            <a:r>
              <a:rPr lang="el-GR" sz="2000" dirty="0" smtClean="0"/>
              <a:t>Δ</a:t>
            </a:r>
            <a:r>
              <a:rPr lang="fr-FR" sz="2000" dirty="0" smtClean="0"/>
              <a:t>T</a:t>
            </a:r>
            <a:r>
              <a:rPr lang="fr-FR" sz="2000" dirty="0"/>
              <a:t>)(C)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97" t="29103" r="10109" b="8220"/>
          <a:stretch/>
        </p:blipFill>
        <p:spPr>
          <a:xfrm>
            <a:off x="8591744" y="3765177"/>
            <a:ext cx="3080304" cy="2595283"/>
          </a:xfrm>
          <a:prstGeom prst="triangle">
            <a:avLst>
              <a:gd name="adj" fmla="val 50873"/>
            </a:avLst>
          </a:prstGeom>
        </p:spPr>
      </p:pic>
    </p:spTree>
    <p:extLst>
      <p:ext uri="{BB962C8B-B14F-4D97-AF65-F5344CB8AC3E}">
        <p14:creationId xmlns:p14="http://schemas.microsoft.com/office/powerpoint/2010/main" val="2627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wooden block has a mass of 20 kg and a specific heat of 1,700 J/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smtClean="0"/>
              <a:t>kg *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/>
              <a:t>).  Find the change in thermal energy of the block as it warms from 15</a:t>
            </a:r>
            <a:r>
              <a:rPr lang="en-US" sz="2400" baseline="30000" dirty="0"/>
              <a:t>o</a:t>
            </a:r>
            <a:r>
              <a:rPr lang="en-US" sz="2400" dirty="0"/>
              <a:t>C to 25</a:t>
            </a:r>
            <a:r>
              <a:rPr lang="en-US" sz="2400" baseline="30000" dirty="0"/>
              <a:t>o</a:t>
            </a:r>
            <a:r>
              <a:rPr lang="en-US" sz="2400" dirty="0"/>
              <a:t>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rgbClr val="073763"/>
      </a:lt1>
      <a:dk2>
        <a:srgbClr val="FFFFFF"/>
      </a:dk2>
      <a:lt2>
        <a:srgbClr val="DBEFF9"/>
      </a:lt2>
      <a:accent1>
        <a:srgbClr val="07376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4698</TotalTime>
  <Words>317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Thermal Energy</vt:lpstr>
      <vt:lpstr>Temperature </vt:lpstr>
      <vt:lpstr>Thermal Energy</vt:lpstr>
      <vt:lpstr>Thermodynamics</vt:lpstr>
      <vt:lpstr>Heat Transfer</vt:lpstr>
      <vt:lpstr>Check for Understanding</vt:lpstr>
      <vt:lpstr>Solving for Specific Heat</vt:lpstr>
      <vt:lpstr>Solving for Specific Heat</vt:lpstr>
      <vt:lpstr>Practice Problem #1</vt:lpstr>
      <vt:lpstr>Practice Problem #2</vt:lpstr>
    </vt:vector>
  </TitlesOfParts>
  <Company>Paulding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</dc:title>
  <dc:creator>Lauren Marrone</dc:creator>
  <cp:lastModifiedBy>Kevin Kenny</cp:lastModifiedBy>
  <cp:revision>10</cp:revision>
  <dcterms:created xsi:type="dcterms:W3CDTF">2016-04-11T13:21:19Z</dcterms:created>
  <dcterms:modified xsi:type="dcterms:W3CDTF">2016-11-02T15:56:37Z</dcterms:modified>
</cp:coreProperties>
</file>